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7" r:id="rId2"/>
    <p:sldId id="260" r:id="rId3"/>
    <p:sldId id="258" r:id="rId4"/>
    <p:sldId id="272" r:id="rId5"/>
    <p:sldId id="259" r:id="rId6"/>
    <p:sldId id="264" r:id="rId7"/>
    <p:sldId id="265" r:id="rId8"/>
    <p:sldId id="273" r:id="rId9"/>
    <p:sldId id="266" r:id="rId10"/>
    <p:sldId id="267" r:id="rId11"/>
    <p:sldId id="274" r:id="rId12"/>
    <p:sldId id="280" r:id="rId13"/>
    <p:sldId id="281" r:id="rId14"/>
    <p:sldId id="275" r:id="rId15"/>
    <p:sldId id="278" r:id="rId16"/>
    <p:sldId id="276" r:id="rId17"/>
    <p:sldId id="277" r:id="rId18"/>
    <p:sldId id="279" r:id="rId19"/>
    <p:sldId id="271" r:id="rId20"/>
    <p:sldId id="282" r:id="rId21"/>
  </p:sldIdLst>
  <p:sldSz cx="12192000" cy="6858000"/>
  <p:notesSz cx="6858000" cy="9144000"/>
  <p:defaultTextStyle>
    <a:defPPr>
      <a:defRPr lang="sr-Latn-R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oiramonika" initials="m" lastIdx="1" clrIdx="0">
    <p:extLst>
      <p:ext uri="{19B8F6BF-5375-455C-9EA6-DF929625EA0E}">
        <p15:presenceInfo xmlns:p15="http://schemas.microsoft.com/office/powerpoint/2012/main" userId="moiramonik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0000"/>
    <a:srgbClr val="FF3300"/>
    <a:srgbClr val="FF9933"/>
    <a:srgbClr val="FF99FF"/>
    <a:srgbClr val="CC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366" autoAdjust="0"/>
    <p:restoredTop sz="93324" autoAdjust="0"/>
  </p:normalViewPr>
  <p:slideViewPr>
    <p:cSldViewPr snapToGrid="0">
      <p:cViewPr varScale="1">
        <p:scale>
          <a:sx n="86" d="100"/>
          <a:sy n="86" d="100"/>
        </p:scale>
        <p:origin x="590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r-H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61F00-7E52-495D-9A66-AB0C3AEFD1A7}" type="datetimeFigureOut">
              <a:rPr lang="hr-HR" smtClean="0"/>
              <a:t>26.4.2023.</a:t>
            </a:fld>
            <a:endParaRPr lang="hr-H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r-H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r-H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0AB949-7467-4278-91FB-1309B1A9A4C9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0163665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0AB949-7467-4278-91FB-1309B1A9A4C9}" type="slidenum">
              <a:rPr lang="hr-HR" smtClean="0"/>
              <a:t>5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258526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hr-H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77DB39-454C-4B1F-97A2-DD8BA4617968}" type="datetimeFigureOut">
              <a:rPr lang="hr-HR" smtClean="0"/>
              <a:t>26.4.2023.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0FF38-96C6-4C64-891F-84F702B04D20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4711938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77DB39-454C-4B1F-97A2-DD8BA4617968}" type="datetimeFigureOut">
              <a:rPr lang="hr-HR" smtClean="0"/>
              <a:t>26.4.2023.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0FF38-96C6-4C64-891F-84F702B04D20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3078896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77DB39-454C-4B1F-97A2-DD8BA4617968}" type="datetimeFigureOut">
              <a:rPr lang="hr-HR" smtClean="0"/>
              <a:t>26.4.2023.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0FF38-96C6-4C64-891F-84F702B04D20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6337995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77DB39-454C-4B1F-97A2-DD8BA4617968}" type="datetimeFigureOut">
              <a:rPr lang="hr-HR" smtClean="0"/>
              <a:t>26.4.2023.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0FF38-96C6-4C64-891F-84F702B04D20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392578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77DB39-454C-4B1F-97A2-DD8BA4617968}" type="datetimeFigureOut">
              <a:rPr lang="hr-HR" smtClean="0"/>
              <a:t>26.4.2023.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0FF38-96C6-4C64-891F-84F702B04D20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0433659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77DB39-454C-4B1F-97A2-DD8BA4617968}" type="datetimeFigureOut">
              <a:rPr lang="hr-HR" smtClean="0"/>
              <a:t>26.4.2023.</a:t>
            </a:fld>
            <a:endParaRPr lang="hr-H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0FF38-96C6-4C64-891F-84F702B04D20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3769775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77DB39-454C-4B1F-97A2-DD8BA4617968}" type="datetimeFigureOut">
              <a:rPr lang="hr-HR" smtClean="0"/>
              <a:t>26.4.2023.</a:t>
            </a:fld>
            <a:endParaRPr lang="hr-H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0FF38-96C6-4C64-891F-84F702B04D20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7965554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77DB39-454C-4B1F-97A2-DD8BA4617968}" type="datetimeFigureOut">
              <a:rPr lang="hr-HR" smtClean="0"/>
              <a:t>26.4.2023.</a:t>
            </a:fld>
            <a:endParaRPr lang="hr-H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0FF38-96C6-4C64-891F-84F702B04D20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362339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77DB39-454C-4B1F-97A2-DD8BA4617968}" type="datetimeFigureOut">
              <a:rPr lang="hr-HR" smtClean="0"/>
              <a:t>26.4.2023.</a:t>
            </a:fld>
            <a:endParaRPr lang="hr-H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0FF38-96C6-4C64-891F-84F702B04D20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1897812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77DB39-454C-4B1F-97A2-DD8BA4617968}" type="datetimeFigureOut">
              <a:rPr lang="hr-HR" smtClean="0"/>
              <a:t>26.4.2023.</a:t>
            </a:fld>
            <a:endParaRPr lang="hr-H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0FF38-96C6-4C64-891F-84F702B04D20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3101028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r-H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77DB39-454C-4B1F-97A2-DD8BA4617968}" type="datetimeFigureOut">
              <a:rPr lang="hr-HR" smtClean="0"/>
              <a:t>26.4.2023.</a:t>
            </a:fld>
            <a:endParaRPr lang="hr-H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0FF38-96C6-4C64-891F-84F702B04D20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657304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77DB39-454C-4B1F-97A2-DD8BA4617968}" type="datetimeFigureOut">
              <a:rPr lang="hr-HR" smtClean="0"/>
              <a:t>26.4.2023.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30FF38-96C6-4C64-891F-84F702B04D20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6710551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r-Latn-R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3aNeCWRjh8I" TargetMode="External"/><Relationship Id="rId3" Type="http://schemas.openxmlformats.org/officeDocument/2006/relationships/image" Target="../media/image15.png"/><Relationship Id="rId7" Type="http://schemas.openxmlformats.org/officeDocument/2006/relationships/hyperlink" Target="https://www.maa.org/sites/default/files/images/upload_library/4/vol1/architecture/Math/dihedral.html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socratica.com/lesson/dihedral-groups" TargetMode="External"/><Relationship Id="rId5" Type="http://schemas.openxmlformats.org/officeDocument/2006/relationships/hyperlink" Target="https://zir.nsk.hr/islandora/object/mathri:247/datastream/PDF/view" TargetMode="External"/><Relationship Id="rId4" Type="http://schemas.openxmlformats.org/officeDocument/2006/relationships/hyperlink" Target="http://www.mathos.unios.hr/~mdjumic/uploads/diplomski/ANT17.pdf" TargetMode="External"/><Relationship Id="rId9" Type="http://schemas.openxmlformats.org/officeDocument/2006/relationships/hyperlink" Target="https://www.mathsisfun.com/sets/groups-introduction.html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16099" y="0"/>
            <a:ext cx="12308543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68" r="-194" b="1847"/>
          <a:stretch/>
        </p:blipFill>
        <p:spPr>
          <a:xfrm>
            <a:off x="1040920" y="935832"/>
            <a:ext cx="10077962" cy="5434445"/>
          </a:xfrm>
          <a:prstGeom prst="rect">
            <a:avLst/>
          </a:prstGeom>
          <a:effectLst>
            <a:glow>
              <a:schemeClr val="bg1"/>
            </a:glow>
          </a:effectLst>
        </p:spPr>
      </p:pic>
      <p:cxnSp>
        <p:nvCxnSpPr>
          <p:cNvPr id="9" name="Straight Connector 8"/>
          <p:cNvCxnSpPr/>
          <p:nvPr/>
        </p:nvCxnSpPr>
        <p:spPr>
          <a:xfrm flipV="1">
            <a:off x="1772870" y="736063"/>
            <a:ext cx="8614064" cy="20781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228600">
              <a:schemeClr val="bg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8968" y="6370278"/>
            <a:ext cx="9083827" cy="487722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5947722" y="935832"/>
            <a:ext cx="264359" cy="543444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2073502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596831" y="-2594264"/>
            <a:ext cx="7003472" cy="1219200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339561" y="215135"/>
            <a:ext cx="9351818" cy="6642865"/>
          </a:xfrm>
          <a:prstGeom prst="rect">
            <a:avLst/>
          </a:prstGeom>
          <a:effectLst>
            <a:glow rad="101600">
              <a:srgbClr val="FF0000">
                <a:alpha val="60000"/>
              </a:srgbClr>
            </a:glo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2" name="TextBox 1"/>
          <p:cNvSpPr txBox="1"/>
          <p:nvPr/>
        </p:nvSpPr>
        <p:spPr>
          <a:xfrm>
            <a:off x="1317913" y="289524"/>
            <a:ext cx="10874089" cy="649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1600" dirty="0">
                <a:solidFill>
                  <a:schemeClr val="bg1"/>
                </a:solidFill>
              </a:rPr>
              <a:t>Grupa (G,) naziva se cikličkom grupom ako postoji element a∈G takav da G bude generiran s a. Drugim</a:t>
            </a:r>
          </a:p>
          <a:p>
            <a:r>
              <a:rPr lang="hr-HR" sz="1600" dirty="0">
                <a:solidFill>
                  <a:schemeClr val="bg1"/>
                </a:solidFill>
              </a:rPr>
              <a:t>riječima,</a:t>
            </a:r>
          </a:p>
          <a:p>
            <a:r>
              <a:rPr lang="hr-HR" sz="1600" dirty="0">
                <a:solidFill>
                  <a:schemeClr val="bg1"/>
                </a:solidFill>
              </a:rPr>
              <a:t>G = {an : n ∈ Z}.</a:t>
            </a:r>
          </a:p>
          <a:p>
            <a:r>
              <a:rPr lang="hr-HR" sz="1600" dirty="0">
                <a:solidFill>
                  <a:schemeClr val="bg1"/>
                </a:solidFill>
              </a:rPr>
              <a:t>Element a naziva se generatorom G. Matematički se zapisuje kao: G=&lt;a&gt;. Ako je G aditivna ciklička</a:t>
            </a:r>
          </a:p>
          <a:p>
            <a:r>
              <a:rPr lang="hr-HR" sz="1600" dirty="0">
                <a:solidFill>
                  <a:schemeClr val="bg1"/>
                </a:solidFill>
              </a:rPr>
              <a:t>grupa koja se generira s a, tada vrijedi G = {na : n ∈ Z}. Sljedeći su primjeri cikličkih grupa.</a:t>
            </a:r>
          </a:p>
          <a:p>
            <a:endParaRPr lang="hr-HR" sz="1600" dirty="0">
              <a:solidFill>
                <a:schemeClr val="bg1"/>
              </a:solidFill>
            </a:endParaRPr>
          </a:p>
          <a:p>
            <a:r>
              <a:rPr lang="hr-HR" sz="1600" dirty="0">
                <a:solidFill>
                  <a:schemeClr val="bg1"/>
                </a:solidFill>
              </a:rPr>
              <a:t>(Z, +) je ciklička grupa. Njezini generatori su 1 i -1.</a:t>
            </a:r>
          </a:p>
          <a:p>
            <a:r>
              <a:rPr lang="hr-HR" sz="1600" dirty="0">
                <a:solidFill>
                  <a:schemeClr val="bg1"/>
                </a:solidFill>
              </a:rPr>
              <a:t>(Z4, +) je ciklička grupa generirana s</a:t>
            </a:r>
          </a:p>
          <a:p>
            <a:r>
              <a:rPr lang="hr-HR" sz="1600" dirty="0">
                <a:solidFill>
                  <a:schemeClr val="bg1"/>
                </a:solidFill>
              </a:rPr>
              <a:t>. Također se može generirati s</a:t>
            </a:r>
          </a:p>
          <a:p>
            <a:endParaRPr lang="hr-HR" sz="1600" dirty="0">
              <a:solidFill>
                <a:schemeClr val="bg1"/>
              </a:solidFill>
            </a:endParaRPr>
          </a:p>
          <a:p>
            <a:r>
              <a:rPr lang="hr-HR" sz="1600" dirty="0">
                <a:solidFill>
                  <a:schemeClr val="bg1"/>
                </a:solidFill>
              </a:rPr>
              <a:t>Primjer koji nije ciklička grupa: Kleinova 4-grupa je grupa reda 4. To nije ciklička grupa</a:t>
            </a:r>
          </a:p>
          <a:p>
            <a:endParaRPr lang="hr-HR" sz="1600" dirty="0">
              <a:solidFill>
                <a:schemeClr val="bg1"/>
              </a:solidFill>
            </a:endParaRPr>
          </a:p>
          <a:p>
            <a:r>
              <a:rPr lang="hr-HR" sz="1600" dirty="0">
                <a:solidFill>
                  <a:schemeClr val="bg1"/>
                </a:solidFill>
              </a:rPr>
              <a:t>Ako je ciklička grupa generirana s a, tada je također generirana s a-1.</a:t>
            </a:r>
          </a:p>
          <a:p>
            <a:r>
              <a:rPr lang="hr-HR" sz="1600" dirty="0">
                <a:solidFill>
                  <a:schemeClr val="bg1"/>
                </a:solidFill>
              </a:rPr>
              <a:t>Svaka ciklička grupa je Abelova (komutativna).</a:t>
            </a:r>
          </a:p>
          <a:p>
            <a:r>
              <a:rPr lang="hr-HR" sz="1600" dirty="0">
                <a:solidFill>
                  <a:schemeClr val="bg1"/>
                </a:solidFill>
              </a:rPr>
              <a:t>Ako je ciklička grupa generirana s a, tada su redovi G i a jednaki.</a:t>
            </a:r>
          </a:p>
          <a:p>
            <a:r>
              <a:rPr lang="hr-HR" sz="1600" dirty="0">
                <a:solidFill>
                  <a:schemeClr val="bg1"/>
                </a:solidFill>
              </a:rPr>
              <a:t>Neka G bude konačna grupa reda n. Ako je G ciklička grupa, tada postoji element b u G takav da je</a:t>
            </a:r>
          </a:p>
          <a:p>
            <a:r>
              <a:rPr lang="hr-HR" sz="1600" dirty="0">
                <a:solidFill>
                  <a:schemeClr val="bg1"/>
                </a:solidFill>
              </a:rPr>
              <a:t>red b jednak n.</a:t>
            </a:r>
          </a:p>
          <a:p>
            <a:r>
              <a:rPr lang="hr-HR" sz="1600" dirty="0">
                <a:solidFill>
                  <a:schemeClr val="bg1"/>
                </a:solidFill>
              </a:rPr>
              <a:t>Neka je G konačna ciklička grupa reda n, i G=&lt;a&gt;. Tada je G=&lt;ar&gt; ako i samo ako je r&lt;n i gcd(r, n)=1.</a:t>
            </a:r>
          </a:p>
          <a:p>
            <a:r>
              <a:rPr lang="hr-HR" sz="1600" dirty="0">
                <a:solidFill>
                  <a:schemeClr val="bg1"/>
                </a:solidFill>
              </a:rPr>
              <a:t>Dakle, broj generatora konačne cikličke grupe reda n jednak je </a:t>
            </a:r>
            <a:r>
              <a:rPr lang="el-GR" sz="1600" dirty="0">
                <a:solidFill>
                  <a:schemeClr val="bg1"/>
                </a:solidFill>
              </a:rPr>
              <a:t>Φ(</a:t>
            </a:r>
            <a:r>
              <a:rPr lang="hr-HR" sz="1600" dirty="0">
                <a:solidFill>
                  <a:schemeClr val="bg1"/>
                </a:solidFill>
              </a:rPr>
              <a:t>n), gdje je </a:t>
            </a:r>
            <a:r>
              <a:rPr lang="el-GR" sz="1600" dirty="0">
                <a:solidFill>
                  <a:schemeClr val="bg1"/>
                </a:solidFill>
              </a:rPr>
              <a:t>Φ </a:t>
            </a:r>
            <a:r>
              <a:rPr lang="hr-HR" sz="1600" dirty="0">
                <a:solidFill>
                  <a:schemeClr val="bg1"/>
                </a:solidFill>
              </a:rPr>
              <a:t>funkcija Eulerovog phi.</a:t>
            </a:r>
          </a:p>
          <a:p>
            <a:r>
              <a:rPr lang="hr-HR" sz="1600" dirty="0">
                <a:solidFill>
                  <a:schemeClr val="bg1"/>
                </a:solidFill>
              </a:rPr>
              <a:t>Svaka podgrupa cikličke grupe također je ciklička.</a:t>
            </a:r>
          </a:p>
          <a:p>
            <a:r>
              <a:rPr lang="hr-HR" sz="1600" dirty="0">
                <a:solidFill>
                  <a:schemeClr val="bg1"/>
                </a:solidFill>
              </a:rPr>
              <a:t>Ciklička grupa prostog reda nema nikakvu pravu netrivijalnu podgrupu.</a:t>
            </a:r>
          </a:p>
          <a:p>
            <a:r>
              <a:rPr lang="hr-HR" sz="1600" dirty="0">
                <a:solidFill>
                  <a:schemeClr val="bg1"/>
                </a:solidFill>
              </a:rPr>
              <a:t>Neka G bude ciklička grupa reda n. Tada G ima točno jednu podgrupu reda d za svaki pozitivni</a:t>
            </a:r>
          </a:p>
          <a:p>
            <a:r>
              <a:rPr lang="hr-HR" sz="1600" dirty="0">
                <a:solidFill>
                  <a:schemeClr val="bg1"/>
                </a:solidFill>
              </a:rPr>
              <a:t>djelitelj d od n.</a:t>
            </a:r>
          </a:p>
          <a:p>
            <a:r>
              <a:rPr lang="hr-HR" sz="1600" dirty="0">
                <a:solidFill>
                  <a:schemeClr val="bg1"/>
                </a:solidFill>
              </a:rPr>
              <a:t>Ako je beskonačna ciklička grupa G generirana s a, tada su a i a-1 jedini generatori G.</a:t>
            </a:r>
          </a:p>
          <a:p>
            <a:endParaRPr lang="hr-HR" sz="1600" dirty="0">
              <a:solidFill>
                <a:schemeClr val="bg1"/>
              </a:solidFill>
            </a:endParaRPr>
          </a:p>
          <a:p>
            <a:r>
              <a:rPr lang="hr-HR" sz="1600" dirty="0">
                <a:solidFill>
                  <a:schemeClr val="bg1"/>
                </a:solidFill>
              </a:rPr>
              <a:t>Pitanje : Dokažite da (Q, +) nije ciklička grupa.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25068" y="408581"/>
            <a:ext cx="691992" cy="5509200"/>
          </a:xfrm>
          <a:prstGeom prst="rect">
            <a:avLst/>
          </a:prstGeom>
          <a:solidFill>
            <a:schemeClr val="bg1"/>
          </a:solidFill>
          <a:effectLst>
            <a:reflection blurRad="6350" stA="50000" endA="300" endPos="90000" dir="5400000" sy="-100000" algn="bl" rotWithShape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hr-HR" sz="4400" b="1" dirty="0">
                <a:ln w="22225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</a:t>
            </a:r>
          </a:p>
          <a:p>
            <a:pPr algn="ctr"/>
            <a:r>
              <a:rPr lang="hr-HR" sz="4400" b="1" dirty="0">
                <a:ln w="22225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</a:t>
            </a:r>
          </a:p>
          <a:p>
            <a:pPr algn="ctr"/>
            <a:r>
              <a:rPr lang="hr-HR" sz="4400" b="1" dirty="0">
                <a:ln w="22225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</a:t>
            </a:r>
          </a:p>
          <a:p>
            <a:pPr algn="ctr"/>
            <a:r>
              <a:rPr lang="hr-HR" sz="4400" b="1" dirty="0">
                <a:ln w="22225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</a:t>
            </a:r>
          </a:p>
          <a:p>
            <a:pPr algn="ctr"/>
            <a:r>
              <a:rPr lang="hr-HR" sz="4400" b="1" dirty="0">
                <a:ln w="22225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</a:t>
            </a:r>
          </a:p>
          <a:p>
            <a:pPr algn="ctr"/>
            <a:r>
              <a:rPr lang="hr-HR" sz="4400" b="1" dirty="0">
                <a:ln w="22225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Č</a:t>
            </a:r>
          </a:p>
          <a:p>
            <a:pPr algn="ctr"/>
            <a:r>
              <a:rPr lang="hr-HR" sz="4400" b="1" dirty="0">
                <a:ln w="22225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</a:t>
            </a:r>
          </a:p>
          <a:p>
            <a:pPr algn="ctr"/>
            <a:r>
              <a:rPr lang="hr-HR" sz="4400" b="1" dirty="0">
                <a:ln w="22225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glow rad="228600">
                    <a:schemeClr val="bg1">
                      <a:alpha val="40000"/>
                    </a:schemeClr>
                  </a:glo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A</a:t>
            </a:r>
            <a:endParaRPr lang="hr-HR" sz="4400" dirty="0">
              <a:solidFill>
                <a:srgbClr val="C00000"/>
              </a:solidFill>
              <a:effectLst>
                <a:glow rad="228600">
                  <a:schemeClr val="bg1">
                    <a:alpha val="40000"/>
                  </a:schemeClr>
                </a:glow>
              </a:effectLst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155297" y="408581"/>
            <a:ext cx="691992" cy="6186309"/>
          </a:xfrm>
          <a:prstGeom prst="rect">
            <a:avLst/>
          </a:prstGeom>
          <a:solidFill>
            <a:schemeClr val="bg1"/>
          </a:solidFill>
          <a:effectLst>
            <a:reflection blurRad="6350" stA="50000" endA="300" endPos="90000" dir="5400000" sy="-100000" algn="bl" rotWithShape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hr-HR" sz="4400" b="1" dirty="0">
                <a:ln w="22225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</a:t>
            </a:r>
          </a:p>
          <a:p>
            <a:pPr algn="ctr"/>
            <a:r>
              <a:rPr lang="hr-HR" sz="4400" b="1" dirty="0">
                <a:ln w="22225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</a:t>
            </a:r>
          </a:p>
          <a:p>
            <a:pPr algn="ctr"/>
            <a:r>
              <a:rPr lang="hr-HR" sz="4400" b="1" dirty="0">
                <a:ln w="22225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</a:t>
            </a:r>
          </a:p>
          <a:p>
            <a:pPr algn="ctr"/>
            <a:r>
              <a:rPr lang="hr-HR" sz="4400" b="1" dirty="0">
                <a:ln w="22225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</a:t>
            </a:r>
          </a:p>
          <a:p>
            <a:pPr algn="ctr"/>
            <a:r>
              <a:rPr lang="hr-HR" sz="4400" b="1" dirty="0">
                <a:ln w="22225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</a:t>
            </a:r>
          </a:p>
          <a:p>
            <a:pPr algn="ctr"/>
            <a:r>
              <a:rPr lang="hr-HR" sz="4400" b="1" dirty="0">
                <a:ln w="22225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</a:t>
            </a:r>
          </a:p>
          <a:p>
            <a:pPr algn="ctr"/>
            <a:r>
              <a:rPr lang="hr-HR" sz="4400" b="1" dirty="0">
                <a:ln w="22225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</a:t>
            </a:r>
          </a:p>
          <a:p>
            <a:pPr algn="ctr"/>
            <a:r>
              <a:rPr lang="hr-HR" sz="4400" b="1" dirty="0">
                <a:ln w="22225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glow rad="228600">
                    <a:schemeClr val="bg1">
                      <a:alpha val="40000"/>
                    </a:schemeClr>
                  </a:glo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J</a:t>
            </a:r>
          </a:p>
          <a:p>
            <a:pPr algn="ctr"/>
            <a:r>
              <a:rPr lang="hr-HR" sz="4400" b="1" dirty="0">
                <a:ln w="22225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glow rad="228600">
                    <a:schemeClr val="bg1">
                      <a:alpha val="40000"/>
                    </a:schemeClr>
                  </a:glo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A</a:t>
            </a:r>
            <a:endParaRPr lang="hr-HR" sz="4400" dirty="0">
              <a:solidFill>
                <a:srgbClr val="C00000"/>
              </a:solidFill>
              <a:effectLst>
                <a:glow rad="228600">
                  <a:schemeClr val="bg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102437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630633" y="-2630633"/>
            <a:ext cx="6930735" cy="1219200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425565" y="135082"/>
            <a:ext cx="10534372" cy="6515100"/>
          </a:xfrm>
          <a:prstGeom prst="rect">
            <a:avLst/>
          </a:prstGeom>
          <a:effectLst>
            <a:glow rad="101600">
              <a:srgbClr val="FF0000">
                <a:alpha val="60000"/>
              </a:srgbClr>
            </a:glo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2" name="TextBox 1"/>
          <p:cNvSpPr txBox="1"/>
          <p:nvPr/>
        </p:nvSpPr>
        <p:spPr>
          <a:xfrm>
            <a:off x="1425565" y="170122"/>
            <a:ext cx="10534372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dirty="0">
                <a:solidFill>
                  <a:schemeClr val="bg1"/>
                </a:solidFill>
              </a:rPr>
              <a:t>U ovom poglavlju ćemo promotriti elementarna svojstva i pojmove vezane za grupu permutacija. Neka je X neprazan skup. Svako bijektivno preslikavanje </a:t>
            </a:r>
            <a:r>
              <a:rPr lang="el-GR" dirty="0">
                <a:solidFill>
                  <a:schemeClr val="bg1"/>
                </a:solidFill>
              </a:rPr>
              <a:t>σ : </a:t>
            </a:r>
            <a:r>
              <a:rPr lang="hr-HR" dirty="0">
                <a:solidFill>
                  <a:schemeClr val="bg1"/>
                </a:solidFill>
              </a:rPr>
              <a:t>X → X nazivamo permutacija na skupu X. Skup svih bijekcija na X očigledno tvori grupu u odnosu na kompoziciju preslikavanja, </a:t>
            </a:r>
          </a:p>
          <a:p>
            <a:endParaRPr lang="hr-HR" dirty="0">
              <a:solidFill>
                <a:schemeClr val="bg1"/>
              </a:solidFill>
            </a:endParaRPr>
          </a:p>
          <a:p>
            <a:r>
              <a:rPr lang="hr-HR" dirty="0">
                <a:solidFill>
                  <a:schemeClr val="bg1"/>
                </a:solidFill>
              </a:rPr>
              <a:t>		(f ◦ g)(a) = f(g(a)), a ∈ X</a:t>
            </a:r>
          </a:p>
          <a:p>
            <a:endParaRPr lang="hr-HR" dirty="0">
              <a:solidFill>
                <a:schemeClr val="bg1"/>
              </a:solidFill>
            </a:endParaRPr>
          </a:p>
          <a:p>
            <a:r>
              <a:rPr lang="hr-HR" dirty="0">
                <a:solidFill>
                  <a:schemeClr val="bg1"/>
                </a:solidFill>
              </a:rPr>
              <a:t> a neutralni element u grupi je identiteta idX(a) = a za svaki a ∈ X. Ovo motivira sljedeću definiciju.</a:t>
            </a:r>
          </a:p>
          <a:p>
            <a:endParaRPr lang="hr-HR" dirty="0">
              <a:solidFill>
                <a:schemeClr val="bg1"/>
              </a:solidFill>
            </a:endParaRPr>
          </a:p>
          <a:p>
            <a:r>
              <a:rPr lang="hr-HR" dirty="0">
                <a:solidFill>
                  <a:schemeClr val="bg1"/>
                </a:solidFill>
              </a:rPr>
              <a:t>Neka je X neprazan skup. Grupa svih permutacija na skupu X naziva se simetrična grupa na X i označava sa SX. Svaka podgrupa grupe SX naziva se grupa permutacija na X.</a:t>
            </a:r>
          </a:p>
          <a:p>
            <a:endParaRPr lang="hr-HR" dirty="0">
              <a:solidFill>
                <a:schemeClr val="bg1"/>
              </a:solidFill>
            </a:endParaRPr>
          </a:p>
          <a:p>
            <a:r>
              <a:rPr lang="hr-HR" dirty="0">
                <a:solidFill>
                  <a:schemeClr val="bg1"/>
                </a:solidFill>
              </a:rPr>
              <a:t>Ako je X konačan skup od n elemenata, onda SX označavamo sa Sn i nazivamo simetrična grupa reda n. Na skupu X možemo uvesti uredaj i bez gubitka općenitosti elemente možemo označiti s 1, 2, . . . , n. Tada se permutacija </a:t>
            </a:r>
            <a:r>
              <a:rPr lang="el-GR" dirty="0">
                <a:solidFill>
                  <a:schemeClr val="bg1"/>
                </a:solidFill>
              </a:rPr>
              <a:t>σ ∈ </a:t>
            </a:r>
            <a:r>
              <a:rPr lang="hr-HR" dirty="0">
                <a:solidFill>
                  <a:schemeClr val="bg1"/>
                </a:solidFill>
              </a:rPr>
              <a:t>Sn može zapisati u matričnom obliku                                                                                          </a:t>
            </a:r>
          </a:p>
          <a:p>
            <a:endParaRPr lang="hr-HR" dirty="0">
              <a:solidFill>
                <a:schemeClr val="bg1"/>
              </a:solidFill>
            </a:endParaRPr>
          </a:p>
          <a:p>
            <a:endParaRPr lang="hr-HR" dirty="0">
              <a:solidFill>
                <a:schemeClr val="bg1"/>
              </a:solidFill>
            </a:endParaRPr>
          </a:p>
          <a:p>
            <a:endParaRPr lang="hr-HR" dirty="0">
              <a:solidFill>
                <a:schemeClr val="bg1"/>
              </a:solidFill>
            </a:endParaRPr>
          </a:p>
          <a:p>
            <a:r>
              <a:rPr lang="hr-HR" dirty="0">
                <a:solidFill>
                  <a:schemeClr val="bg1"/>
                </a:solidFill>
              </a:rPr>
              <a:t>	a neutralni element je matrica</a:t>
            </a:r>
          </a:p>
          <a:p>
            <a:endParaRPr lang="hr-HR" dirty="0">
              <a:solidFill>
                <a:schemeClr val="bg1"/>
              </a:solidFill>
            </a:endParaRPr>
          </a:p>
          <a:p>
            <a:endParaRPr lang="hr-HR" dirty="0">
              <a:solidFill>
                <a:schemeClr val="bg1"/>
              </a:solidFill>
            </a:endParaRPr>
          </a:p>
          <a:p>
            <a:endParaRPr lang="hr-HR" dirty="0">
              <a:solidFill>
                <a:schemeClr val="bg1"/>
              </a:solidFill>
            </a:endParaRPr>
          </a:p>
          <a:p>
            <a:endParaRPr lang="hr-HR" dirty="0">
              <a:solidFill>
                <a:schemeClr val="bg1"/>
              </a:solidFill>
            </a:endParaRPr>
          </a:p>
          <a:p>
            <a:endParaRPr lang="hr-HR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2751" y="3802862"/>
            <a:ext cx="4287875" cy="120361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9969" y="5278582"/>
            <a:ext cx="3594249" cy="120937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66786" y="308621"/>
            <a:ext cx="691992" cy="6186309"/>
          </a:xfrm>
          <a:prstGeom prst="rect">
            <a:avLst/>
          </a:prstGeom>
          <a:solidFill>
            <a:schemeClr val="bg1"/>
          </a:solidFill>
          <a:effectLst>
            <a:reflection blurRad="6350" stA="50000" endA="300" endPos="90000" dir="5400000" sy="-100000" algn="bl" rotWithShape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hr-HR" sz="3600" b="1" dirty="0">
                <a:ln w="22225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</a:t>
            </a:r>
          </a:p>
          <a:p>
            <a:pPr algn="ctr"/>
            <a:r>
              <a:rPr lang="hr-HR" sz="3600" b="1" dirty="0">
                <a:ln w="22225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</a:t>
            </a:r>
          </a:p>
          <a:p>
            <a:pPr algn="ctr"/>
            <a:r>
              <a:rPr lang="hr-HR" sz="3600" b="1" dirty="0">
                <a:ln w="22225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</a:t>
            </a:r>
          </a:p>
          <a:p>
            <a:pPr algn="ctr"/>
            <a:r>
              <a:rPr lang="hr-HR" sz="3600" b="1" dirty="0">
                <a:ln w="22225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</a:t>
            </a:r>
          </a:p>
          <a:p>
            <a:pPr algn="ctr"/>
            <a:r>
              <a:rPr lang="hr-HR" sz="3600" b="1" dirty="0">
                <a:ln w="22225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U</a:t>
            </a:r>
          </a:p>
          <a:p>
            <a:pPr algn="ctr"/>
            <a:r>
              <a:rPr lang="hr-HR" sz="3600" b="1" dirty="0">
                <a:ln w="22225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</a:t>
            </a:r>
          </a:p>
          <a:p>
            <a:pPr algn="ctr"/>
            <a:r>
              <a:rPr lang="hr-HR" sz="3600" b="1" dirty="0">
                <a:ln w="22225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</a:t>
            </a:r>
          </a:p>
          <a:p>
            <a:pPr algn="ctr"/>
            <a:r>
              <a:rPr lang="hr-HR" sz="3600" b="1" dirty="0">
                <a:ln w="22225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glow rad="228600">
                    <a:schemeClr val="bg1">
                      <a:alpha val="40000"/>
                    </a:schemeClr>
                  </a:glo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C</a:t>
            </a:r>
          </a:p>
          <a:p>
            <a:pPr algn="ctr"/>
            <a:r>
              <a:rPr lang="hr-HR" sz="3600" b="1" dirty="0">
                <a:ln w="22225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glow rad="228600">
                    <a:schemeClr val="bg1">
                      <a:alpha val="40000"/>
                    </a:schemeClr>
                  </a:glo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I</a:t>
            </a:r>
          </a:p>
          <a:p>
            <a:pPr algn="ctr"/>
            <a:r>
              <a:rPr lang="hr-HR" sz="3600" b="1" dirty="0">
                <a:ln w="22225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glow rad="228600">
                    <a:schemeClr val="bg1">
                      <a:alpha val="40000"/>
                    </a:schemeClr>
                  </a:glo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J</a:t>
            </a:r>
          </a:p>
          <a:p>
            <a:pPr algn="ctr"/>
            <a:r>
              <a:rPr lang="hr-HR" sz="3600" b="1" dirty="0">
                <a:ln w="22225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glow rad="228600">
                    <a:schemeClr val="bg1">
                      <a:alpha val="40000"/>
                    </a:schemeClr>
                  </a:glo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A</a:t>
            </a:r>
            <a:endParaRPr lang="hr-HR" sz="3600" dirty="0">
              <a:solidFill>
                <a:srgbClr val="C00000"/>
              </a:solidFill>
              <a:effectLst>
                <a:glow rad="228600">
                  <a:schemeClr val="bg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193031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630633" y="-2630633"/>
            <a:ext cx="6930735" cy="1219200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724890" y="550718"/>
            <a:ext cx="10224655" cy="5631874"/>
          </a:xfrm>
          <a:prstGeom prst="rect">
            <a:avLst/>
          </a:prstGeom>
          <a:effectLst>
            <a:glow rad="101600">
              <a:srgbClr val="FF0000">
                <a:alpha val="60000"/>
              </a:srgbClr>
            </a:glo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2" name="TextBox 1"/>
          <p:cNvSpPr txBox="1"/>
          <p:nvPr/>
        </p:nvSpPr>
        <p:spPr>
          <a:xfrm>
            <a:off x="1811761" y="647354"/>
            <a:ext cx="10137785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dirty="0">
                <a:solidFill>
                  <a:schemeClr val="bg1"/>
                </a:solidFill>
              </a:rPr>
              <a:t>Promotrimo za primjer grupu S3. Sve permutacije na skupu X = {1, 2, 3} su dane sljedečim preslikavanjima:</a:t>
            </a:r>
          </a:p>
          <a:p>
            <a:endParaRPr lang="hr-HR" dirty="0">
              <a:solidFill>
                <a:schemeClr val="bg1"/>
              </a:solidFill>
            </a:endParaRPr>
          </a:p>
          <a:p>
            <a:endParaRPr lang="hr-HR" dirty="0">
              <a:solidFill>
                <a:schemeClr val="bg1"/>
              </a:solidFill>
            </a:endParaRPr>
          </a:p>
          <a:p>
            <a:endParaRPr lang="hr-HR" dirty="0">
              <a:solidFill>
                <a:schemeClr val="bg1"/>
              </a:solidFill>
            </a:endParaRPr>
          </a:p>
          <a:p>
            <a:endParaRPr lang="hr-HR" dirty="0">
              <a:solidFill>
                <a:schemeClr val="bg1"/>
              </a:solidFill>
            </a:endParaRPr>
          </a:p>
          <a:p>
            <a:endParaRPr lang="hr-HR" dirty="0">
              <a:solidFill>
                <a:schemeClr val="bg1"/>
              </a:solidFill>
            </a:endParaRPr>
          </a:p>
          <a:p>
            <a:endParaRPr lang="hr-HR" dirty="0">
              <a:solidFill>
                <a:schemeClr val="bg1"/>
              </a:solidFill>
            </a:endParaRPr>
          </a:p>
          <a:p>
            <a:endParaRPr lang="hr-HR" dirty="0">
              <a:solidFill>
                <a:schemeClr val="bg1"/>
              </a:solidFill>
            </a:endParaRPr>
          </a:p>
          <a:p>
            <a:r>
              <a:rPr lang="hr-HR" dirty="0">
                <a:solidFill>
                  <a:schemeClr val="bg1"/>
                </a:solidFill>
              </a:rPr>
              <a:t>Umnožak permutacija računa se uobičajenim pravilom za kompoziciju preslikavanja. Na primjer</a:t>
            </a:r>
          </a:p>
          <a:p>
            <a:endParaRPr lang="hr-HR" dirty="0">
              <a:solidFill>
                <a:schemeClr val="bg1"/>
              </a:solidFill>
            </a:endParaRPr>
          </a:p>
          <a:p>
            <a:endParaRPr lang="hr-HR" dirty="0">
              <a:solidFill>
                <a:schemeClr val="bg1"/>
              </a:solidFill>
            </a:endParaRPr>
          </a:p>
          <a:p>
            <a:endParaRPr lang="hr-HR" dirty="0">
              <a:solidFill>
                <a:schemeClr val="bg1"/>
              </a:solidFill>
            </a:endParaRPr>
          </a:p>
          <a:p>
            <a:endParaRPr lang="hr-HR" dirty="0">
              <a:solidFill>
                <a:schemeClr val="bg1"/>
              </a:solidFill>
            </a:endParaRPr>
          </a:p>
          <a:p>
            <a:r>
              <a:rPr lang="hr-HR" dirty="0">
                <a:solidFill>
                  <a:schemeClr val="bg1"/>
                </a:solidFill>
              </a:rPr>
              <a:t>Inverzni element se takoder lako nalazi iz matričnog zapisa,</a:t>
            </a:r>
          </a:p>
          <a:p>
            <a:endParaRPr lang="hr-HR" dirty="0">
              <a:solidFill>
                <a:schemeClr val="bg1"/>
              </a:solidFill>
            </a:endParaRPr>
          </a:p>
          <a:p>
            <a:endParaRPr lang="hr-HR" dirty="0">
              <a:solidFill>
                <a:schemeClr val="bg1"/>
              </a:solidFill>
            </a:endParaRPr>
          </a:p>
          <a:p>
            <a:endParaRPr lang="hr-HR" dirty="0">
              <a:solidFill>
                <a:schemeClr val="bg1"/>
              </a:solidFill>
            </a:endParaRPr>
          </a:p>
          <a:p>
            <a:endParaRPr lang="hr-HR" dirty="0">
              <a:solidFill>
                <a:schemeClr val="bg1"/>
              </a:solidFill>
            </a:endParaRPr>
          </a:p>
          <a:p>
            <a:endParaRPr lang="hr-HR" dirty="0">
              <a:solidFill>
                <a:schemeClr val="bg1"/>
              </a:solidFill>
            </a:endParaRPr>
          </a:p>
          <a:p>
            <a:endParaRPr lang="hr-HR" dirty="0">
              <a:solidFill>
                <a:schemeClr val="bg1"/>
              </a:solidFill>
            </a:endParaRPr>
          </a:p>
          <a:p>
            <a:endParaRPr lang="hr-HR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73013" y="370355"/>
            <a:ext cx="691992" cy="6186309"/>
          </a:xfrm>
          <a:prstGeom prst="rect">
            <a:avLst/>
          </a:prstGeom>
          <a:solidFill>
            <a:schemeClr val="bg1"/>
          </a:solidFill>
          <a:effectLst>
            <a:reflection blurRad="6350" stA="50000" endA="300" endPos="90000" dir="5400000" sy="-100000" algn="bl" rotWithShape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hr-HR" sz="3600" b="1" dirty="0">
                <a:ln w="22225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</a:t>
            </a:r>
          </a:p>
          <a:p>
            <a:pPr algn="ctr"/>
            <a:r>
              <a:rPr lang="hr-HR" sz="3600" b="1" dirty="0">
                <a:ln w="22225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</a:t>
            </a:r>
          </a:p>
          <a:p>
            <a:pPr algn="ctr"/>
            <a:r>
              <a:rPr lang="hr-HR" sz="3600" b="1" dirty="0">
                <a:ln w="22225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</a:t>
            </a:r>
          </a:p>
          <a:p>
            <a:pPr algn="ctr"/>
            <a:r>
              <a:rPr lang="hr-HR" sz="3600" b="1" dirty="0">
                <a:ln w="22225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</a:t>
            </a:r>
          </a:p>
          <a:p>
            <a:pPr algn="ctr"/>
            <a:r>
              <a:rPr lang="hr-HR" sz="3600" b="1" dirty="0">
                <a:ln w="22225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U</a:t>
            </a:r>
          </a:p>
          <a:p>
            <a:pPr algn="ctr"/>
            <a:r>
              <a:rPr lang="hr-HR" sz="3600" b="1" dirty="0">
                <a:ln w="22225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</a:t>
            </a:r>
          </a:p>
          <a:p>
            <a:pPr algn="ctr"/>
            <a:r>
              <a:rPr lang="hr-HR" sz="3600" b="1" dirty="0">
                <a:ln w="22225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</a:t>
            </a:r>
          </a:p>
          <a:p>
            <a:pPr algn="ctr"/>
            <a:r>
              <a:rPr lang="hr-HR" sz="3600" b="1" dirty="0">
                <a:ln w="22225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glow rad="228600">
                    <a:schemeClr val="bg1">
                      <a:alpha val="40000"/>
                    </a:schemeClr>
                  </a:glo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C</a:t>
            </a:r>
          </a:p>
          <a:p>
            <a:pPr algn="ctr"/>
            <a:r>
              <a:rPr lang="hr-HR" sz="3600" b="1" dirty="0">
                <a:ln w="22225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glow rad="228600">
                    <a:schemeClr val="bg1">
                      <a:alpha val="40000"/>
                    </a:schemeClr>
                  </a:glo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I</a:t>
            </a:r>
          </a:p>
          <a:p>
            <a:pPr algn="ctr"/>
            <a:r>
              <a:rPr lang="hr-HR" sz="3600" b="1" dirty="0">
                <a:ln w="22225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glow rad="228600">
                    <a:schemeClr val="bg1">
                      <a:alpha val="40000"/>
                    </a:schemeClr>
                  </a:glo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J</a:t>
            </a:r>
          </a:p>
          <a:p>
            <a:pPr algn="ctr"/>
            <a:r>
              <a:rPr lang="hr-HR" sz="3600" b="1" dirty="0">
                <a:ln w="22225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glow rad="228600">
                    <a:schemeClr val="bg1">
                      <a:alpha val="40000"/>
                    </a:schemeClr>
                  </a:glo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A</a:t>
            </a:r>
            <a:endParaRPr lang="hr-HR" sz="3600" dirty="0">
              <a:solidFill>
                <a:srgbClr val="C00000"/>
              </a:solidFill>
              <a:effectLst>
                <a:glow rad="228600">
                  <a:schemeClr val="bg1">
                    <a:alpha val="40000"/>
                  </a:schemeClr>
                </a:glow>
              </a:effectLst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6" r="4457"/>
          <a:stretch/>
        </p:blipFill>
        <p:spPr>
          <a:xfrm>
            <a:off x="2944088" y="1017455"/>
            <a:ext cx="6602417" cy="172357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130" r="2195"/>
          <a:stretch/>
        </p:blipFill>
        <p:spPr>
          <a:xfrm>
            <a:off x="2944087" y="3291746"/>
            <a:ext cx="6602417" cy="81049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6974" y="4652956"/>
            <a:ext cx="3743325" cy="131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7104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630633" y="-2630633"/>
            <a:ext cx="6930735" cy="1219200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276612" y="875680"/>
            <a:ext cx="8676410" cy="5431602"/>
          </a:xfrm>
          <a:prstGeom prst="rect">
            <a:avLst/>
          </a:prstGeom>
          <a:effectLst>
            <a:glow rad="101600">
              <a:srgbClr val="FF0000">
                <a:alpha val="60000"/>
              </a:srgbClr>
            </a:glo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2" name="TextBox 1"/>
          <p:cNvSpPr txBox="1"/>
          <p:nvPr/>
        </p:nvSpPr>
        <p:spPr>
          <a:xfrm>
            <a:off x="2276612" y="875680"/>
            <a:ext cx="856110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r-H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Množenje u grupi S3 prikazano je u tablici . Elementarnom kombinatorikom se pokazuje da na skupu od n elemenat imamo n! permutacija, stoga je |Sn| = n! . U simetričnoj grupi istaknuto mjesto zauzimaju permutacije koje neke elemente skupa X ciklički “rotiraju”. Takve permutacije nazivaju se cikličke permutacije.</a:t>
            </a:r>
          </a:p>
          <a:p>
            <a:endParaRPr lang="hr-HR" dirty="0">
              <a:solidFill>
                <a:schemeClr val="bg1"/>
              </a:solidFill>
            </a:endParaRPr>
          </a:p>
          <a:p>
            <a:endParaRPr lang="hr-HR" dirty="0">
              <a:solidFill>
                <a:schemeClr val="bg1"/>
              </a:solidFill>
            </a:endParaRPr>
          </a:p>
          <a:p>
            <a:endParaRPr lang="hr-HR" dirty="0">
              <a:solidFill>
                <a:schemeClr val="bg1"/>
              </a:solidFill>
            </a:endParaRPr>
          </a:p>
          <a:p>
            <a:endParaRPr lang="hr-HR" dirty="0">
              <a:solidFill>
                <a:schemeClr val="bg1"/>
              </a:solidFill>
            </a:endParaRPr>
          </a:p>
          <a:p>
            <a:endParaRPr lang="hr-HR" dirty="0">
              <a:solidFill>
                <a:schemeClr val="bg1"/>
              </a:solidFill>
            </a:endParaRPr>
          </a:p>
          <a:p>
            <a:endParaRPr lang="hr-HR" dirty="0">
              <a:solidFill>
                <a:schemeClr val="bg1"/>
              </a:solidFill>
            </a:endParaRPr>
          </a:p>
          <a:p>
            <a:endParaRPr lang="hr-HR" dirty="0">
              <a:solidFill>
                <a:schemeClr val="bg1"/>
              </a:solidFill>
            </a:endParaRPr>
          </a:p>
          <a:p>
            <a:endParaRPr lang="hr-HR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91637" y="372212"/>
            <a:ext cx="691992" cy="6186309"/>
          </a:xfrm>
          <a:prstGeom prst="rect">
            <a:avLst/>
          </a:prstGeom>
          <a:solidFill>
            <a:schemeClr val="bg1"/>
          </a:solidFill>
          <a:effectLst>
            <a:reflection blurRad="6350" stA="50000" endA="300" endPos="90000" dir="5400000" sy="-100000" algn="bl" rotWithShape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hr-HR" sz="3600" b="1" dirty="0">
                <a:ln w="22225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</a:t>
            </a:r>
          </a:p>
          <a:p>
            <a:pPr algn="ctr"/>
            <a:r>
              <a:rPr lang="hr-HR" sz="3600" b="1" dirty="0">
                <a:ln w="22225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</a:t>
            </a:r>
          </a:p>
          <a:p>
            <a:pPr algn="ctr"/>
            <a:r>
              <a:rPr lang="hr-HR" sz="3600" b="1" dirty="0">
                <a:ln w="22225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</a:t>
            </a:r>
          </a:p>
          <a:p>
            <a:pPr algn="ctr"/>
            <a:r>
              <a:rPr lang="hr-HR" sz="3600" b="1" dirty="0">
                <a:ln w="22225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</a:t>
            </a:r>
          </a:p>
          <a:p>
            <a:pPr algn="ctr"/>
            <a:r>
              <a:rPr lang="hr-HR" sz="3600" b="1" dirty="0">
                <a:ln w="22225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U</a:t>
            </a:r>
          </a:p>
          <a:p>
            <a:pPr algn="ctr"/>
            <a:r>
              <a:rPr lang="hr-HR" sz="3600" b="1" dirty="0">
                <a:ln w="22225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</a:t>
            </a:r>
          </a:p>
          <a:p>
            <a:pPr algn="ctr"/>
            <a:r>
              <a:rPr lang="hr-HR" sz="3600" b="1" dirty="0">
                <a:ln w="22225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</a:t>
            </a:r>
          </a:p>
          <a:p>
            <a:pPr algn="ctr"/>
            <a:r>
              <a:rPr lang="hr-HR" sz="3600" b="1" dirty="0">
                <a:ln w="22225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glow rad="228600">
                    <a:schemeClr val="bg1">
                      <a:alpha val="40000"/>
                    </a:schemeClr>
                  </a:glo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C</a:t>
            </a:r>
          </a:p>
          <a:p>
            <a:pPr algn="ctr"/>
            <a:r>
              <a:rPr lang="hr-HR" sz="3600" b="1" dirty="0">
                <a:ln w="22225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glow rad="228600">
                    <a:schemeClr val="bg1">
                      <a:alpha val="40000"/>
                    </a:schemeClr>
                  </a:glo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I</a:t>
            </a:r>
          </a:p>
          <a:p>
            <a:pPr algn="ctr"/>
            <a:r>
              <a:rPr lang="hr-HR" sz="3600" b="1" dirty="0">
                <a:ln w="22225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glow rad="228600">
                    <a:schemeClr val="bg1">
                      <a:alpha val="40000"/>
                    </a:schemeClr>
                  </a:glo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J</a:t>
            </a:r>
          </a:p>
          <a:p>
            <a:pPr algn="ctr"/>
            <a:r>
              <a:rPr lang="hr-HR" sz="3600" b="1" dirty="0">
                <a:ln w="22225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glow rad="228600">
                    <a:schemeClr val="bg1">
                      <a:alpha val="40000"/>
                    </a:schemeClr>
                  </a:glo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A</a:t>
            </a:r>
            <a:endParaRPr lang="hr-HR" sz="3600" dirty="0">
              <a:solidFill>
                <a:srgbClr val="C00000"/>
              </a:solidFill>
              <a:effectLst>
                <a:glow rad="228600">
                  <a:schemeClr val="bg1">
                    <a:alpha val="40000"/>
                  </a:schemeClr>
                </a:glow>
              </a:effectLst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4890" y="2314883"/>
            <a:ext cx="4644547" cy="3652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9768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594263" y="-2667000"/>
            <a:ext cx="7003472" cy="1219200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439139" y="2428757"/>
            <a:ext cx="8707582" cy="3230509"/>
          </a:xfrm>
          <a:prstGeom prst="rect">
            <a:avLst/>
          </a:prstGeom>
          <a:effectLst>
            <a:glow rad="101600">
              <a:srgbClr val="FF0000">
                <a:alpha val="60000"/>
              </a:srgbClr>
            </a:glo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" name="TextBox 2"/>
          <p:cNvSpPr txBox="1"/>
          <p:nvPr/>
        </p:nvSpPr>
        <p:spPr>
          <a:xfrm>
            <a:off x="1833994" y="2928470"/>
            <a:ext cx="791787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Figure s točno N rotacijskih i N zrcalnih simetrija imaju tip simetrije DN gdje slovo D označava "dihedralnu". Figure s grupom simetrije D1 također se nazivaju bilateralno simetričnima.</a:t>
            </a:r>
          </a:p>
          <a:p>
            <a:r>
              <a:rPr lang="hr-H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Dihedralne grupe su vidljive u umjetnosti i prirodi. Na primjer, dihedralne grupe često su osnova dekorativnih uzoraka na podnim pločicama, zgradama i umjetničkim djelima. Kemičari i mineralozi proučavaju dihedralne grupe kako bi klasificirali strukturu molekula i kristala, redom. Ove grupe simetrije čak se koriste u oglašavanju mnogih najvećih svjetskih tvrtki.</a:t>
            </a:r>
          </a:p>
          <a:p>
            <a:endParaRPr lang="hr-HR" dirty="0"/>
          </a:p>
        </p:txBody>
      </p:sp>
      <p:sp>
        <p:nvSpPr>
          <p:cNvPr id="9" name="TextBox 8"/>
          <p:cNvSpPr txBox="1"/>
          <p:nvPr/>
        </p:nvSpPr>
        <p:spPr>
          <a:xfrm>
            <a:off x="2753035" y="1024739"/>
            <a:ext cx="5673992" cy="769441"/>
          </a:xfrm>
          <a:prstGeom prst="rect">
            <a:avLst/>
          </a:prstGeom>
          <a:solidFill>
            <a:schemeClr val="bg1"/>
          </a:solidFill>
          <a:effectLst>
            <a:reflection blurRad="6350" stA="50000" endA="300" endPos="90000" dir="5400000" sy="-100000" algn="bl" rotWithShape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hr-HR" sz="4400" b="1" dirty="0">
                <a:ln w="22225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DIEDRALNE GRUPE</a:t>
            </a:r>
          </a:p>
        </p:txBody>
      </p:sp>
    </p:spTree>
    <p:extLst>
      <p:ext uri="{BB962C8B-B14F-4D97-AF65-F5344CB8AC3E}">
        <p14:creationId xmlns:p14="http://schemas.microsoft.com/office/powerpoint/2010/main" val="38892557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0909" r="688" b="62957"/>
          <a:stretch/>
        </p:blipFill>
        <p:spPr>
          <a:xfrm>
            <a:off x="1" y="0"/>
            <a:ext cx="12271664" cy="6858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1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7" name="Straight Connector 6"/>
          <p:cNvCxnSpPr/>
          <p:nvPr/>
        </p:nvCxnSpPr>
        <p:spPr>
          <a:xfrm>
            <a:off x="5294168" y="209022"/>
            <a:ext cx="6570518" cy="4422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228600">
              <a:schemeClr val="bg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5294168" y="6537226"/>
            <a:ext cx="6570518" cy="14742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228600">
              <a:schemeClr val="bg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72" t="758" r="5912" b="1514"/>
          <a:stretch/>
        </p:blipFill>
        <p:spPr>
          <a:xfrm>
            <a:off x="5545281" y="374073"/>
            <a:ext cx="6068291" cy="5933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295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594263" y="-2667001"/>
            <a:ext cx="7003472" cy="1219200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927841" y="909637"/>
            <a:ext cx="9718211" cy="4771548"/>
          </a:xfrm>
          <a:prstGeom prst="rect">
            <a:avLst/>
          </a:prstGeom>
          <a:effectLst>
            <a:glow rad="101600">
              <a:srgbClr val="FF0000">
                <a:alpha val="60000"/>
              </a:srgbClr>
            </a:glo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5" name="TextBox 4"/>
          <p:cNvSpPr txBox="1"/>
          <p:nvPr/>
        </p:nvSpPr>
        <p:spPr>
          <a:xfrm>
            <a:off x="624120" y="894248"/>
            <a:ext cx="691992" cy="4832092"/>
          </a:xfrm>
          <a:prstGeom prst="rect">
            <a:avLst/>
          </a:prstGeom>
          <a:solidFill>
            <a:schemeClr val="bg1"/>
          </a:solidFill>
          <a:effectLst>
            <a:reflection blurRad="6350" stA="50000" endA="300" endPos="90000" dir="5400000" sy="-100000" algn="bl" rotWithShape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hr-HR" sz="4400" b="1" dirty="0">
                <a:ln w="22225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</a:t>
            </a:r>
          </a:p>
          <a:p>
            <a:pPr algn="ctr"/>
            <a:r>
              <a:rPr lang="hr-HR" sz="4400" b="1" dirty="0">
                <a:ln w="22225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</a:t>
            </a:r>
          </a:p>
          <a:p>
            <a:pPr algn="ctr"/>
            <a:r>
              <a:rPr lang="hr-HR" sz="4400" b="1" dirty="0">
                <a:ln w="22225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</a:t>
            </a:r>
          </a:p>
          <a:p>
            <a:pPr algn="ctr"/>
            <a:r>
              <a:rPr lang="hr-HR" sz="4400" b="1" dirty="0">
                <a:ln w="22225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</a:t>
            </a:r>
          </a:p>
          <a:p>
            <a:pPr algn="ctr"/>
            <a:r>
              <a:rPr lang="hr-HR" sz="4400" b="1" dirty="0">
                <a:ln w="22225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</a:t>
            </a:r>
          </a:p>
          <a:p>
            <a:pPr algn="ctr"/>
            <a:r>
              <a:rPr lang="hr-HR" sz="4400" b="1" dirty="0">
                <a:ln w="22225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</a:t>
            </a:r>
          </a:p>
          <a:p>
            <a:pPr algn="ctr"/>
            <a:r>
              <a:rPr lang="hr-HR" sz="4400" b="1" dirty="0">
                <a:ln w="22225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</a:t>
            </a:r>
            <a:endParaRPr lang="hr-HR" sz="4400" dirty="0">
              <a:solidFill>
                <a:srgbClr val="C00000"/>
              </a:solidFill>
              <a:effectLst>
                <a:glow rad="228600">
                  <a:schemeClr val="bg1">
                    <a:alpha val="40000"/>
                  </a:schemeClr>
                </a:glow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940233" y="909637"/>
            <a:ext cx="10090781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KUBIČNI KRISTALNI SUSTAV</a:t>
            </a:r>
          </a:p>
          <a:p>
            <a:r>
              <a:rPr lang="hr-H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Jedinična ćelija u ovom kristalnom sustavu je kocka. Vrijedi:</a:t>
            </a:r>
          </a:p>
          <a:p>
            <a:r>
              <a:rPr lang="hr-H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a=b=c</a:t>
            </a:r>
          </a:p>
          <a:p>
            <a:r>
              <a:rPr lang="el-G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α = β = γ = 90◦</a:t>
            </a:r>
          </a:p>
          <a:p>
            <a:br>
              <a:rPr lang="hr-H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hr-H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hr-HR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TETRAGONSKI KRISTALNI SUSTAV</a:t>
            </a:r>
          </a:p>
          <a:p>
            <a:r>
              <a:rPr lang="hr-H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Jedinična ćelija je pravilna četverostrana prizma. Vrijedi:</a:t>
            </a:r>
          </a:p>
          <a:p>
            <a:r>
              <a:rPr lang="hr-H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= b ̸= c</a:t>
            </a:r>
          </a:p>
          <a:p>
            <a:r>
              <a:rPr lang="el-G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α = β = γ = 90◦</a:t>
            </a:r>
          </a:p>
          <a:p>
            <a:endParaRPr lang="hr-H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hr-HR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ROMBSKI KRISTALNI SUSTAV</a:t>
            </a:r>
          </a:p>
          <a:p>
            <a:r>
              <a:rPr lang="hr-H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Još se naziva i ortorombski. Bridovi jedinične ćelije su međusobno okomiti te je duljina svaka dva brida različita.</a:t>
            </a:r>
          </a:p>
          <a:p>
            <a:r>
              <a:rPr lang="hr-H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Vrijedi:</a:t>
            </a:r>
          </a:p>
          <a:p>
            <a:r>
              <a:rPr lang="hr-H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̸= b ̸= c</a:t>
            </a:r>
          </a:p>
          <a:p>
            <a:r>
              <a:rPr lang="el-G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α = β = γ = 90◦</a:t>
            </a:r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40528461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594263" y="-2667000"/>
            <a:ext cx="7003472" cy="1219200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626064" y="744428"/>
            <a:ext cx="10090781" cy="5773989"/>
          </a:xfrm>
          <a:prstGeom prst="rect">
            <a:avLst/>
          </a:prstGeom>
          <a:effectLst>
            <a:glow rad="101600">
              <a:srgbClr val="FF0000">
                <a:alpha val="60000"/>
              </a:srgbClr>
            </a:glo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5" name="TextBox 4"/>
          <p:cNvSpPr txBox="1"/>
          <p:nvPr/>
        </p:nvSpPr>
        <p:spPr>
          <a:xfrm>
            <a:off x="-158086" y="807530"/>
            <a:ext cx="1942235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r-HR" sz="4400" b="1" dirty="0">
                <a:ln w="22225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</a:t>
            </a:r>
          </a:p>
          <a:p>
            <a:pPr algn="ctr"/>
            <a:r>
              <a:rPr lang="hr-HR" sz="4400" b="1" dirty="0">
                <a:ln w="22225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</a:t>
            </a:r>
          </a:p>
          <a:p>
            <a:pPr algn="ctr"/>
            <a:r>
              <a:rPr lang="hr-HR" sz="4400" b="1" dirty="0">
                <a:ln w="22225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</a:t>
            </a:r>
          </a:p>
          <a:p>
            <a:pPr algn="ctr"/>
            <a:r>
              <a:rPr lang="hr-HR" sz="4400" b="1" dirty="0">
                <a:ln w="22225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</a:t>
            </a:r>
          </a:p>
          <a:p>
            <a:pPr algn="ctr"/>
            <a:r>
              <a:rPr lang="hr-HR" sz="4400" b="1" dirty="0">
                <a:ln w="22225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</a:t>
            </a:r>
          </a:p>
          <a:p>
            <a:pPr algn="ctr"/>
            <a:r>
              <a:rPr lang="hr-HR" sz="4400" b="1" dirty="0">
                <a:ln w="22225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</a:t>
            </a:r>
          </a:p>
          <a:p>
            <a:pPr algn="ctr"/>
            <a:r>
              <a:rPr lang="hr-HR" sz="4400" b="1" dirty="0">
                <a:ln w="22225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</a:t>
            </a:r>
            <a:endParaRPr lang="hr-HR" sz="4400" dirty="0">
              <a:solidFill>
                <a:srgbClr val="C00000"/>
              </a:solidFill>
              <a:effectLst>
                <a:glow rad="228600">
                  <a:schemeClr val="bg1">
                    <a:alpha val="40000"/>
                  </a:schemeClr>
                </a:glow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686990" y="744428"/>
            <a:ext cx="11019672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1650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MONOKLINSKI KRISTALNI SUSTAV</a:t>
            </a:r>
          </a:p>
          <a:p>
            <a:r>
              <a:rPr lang="hr-HR" sz="165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Jedan brid jedinične ćelije okomit je na ostala dva brida te je duljina svaka dva brida različita.</a:t>
            </a:r>
          </a:p>
          <a:p>
            <a:r>
              <a:rPr lang="hr-HR" sz="165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Vrijedi:</a:t>
            </a:r>
          </a:p>
          <a:p>
            <a:r>
              <a:rPr lang="hr-HR" sz="165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̸= b ̸= c</a:t>
            </a:r>
          </a:p>
          <a:p>
            <a:r>
              <a:rPr lang="el-GR" sz="165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α = γ = 90◦ β ̸= 90◦</a:t>
            </a:r>
          </a:p>
          <a:p>
            <a:endParaRPr lang="hr-HR" sz="165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hr-HR" sz="1650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TRIKLINSKI KRISTALNI SUSTAV</a:t>
            </a:r>
          </a:p>
          <a:p>
            <a:r>
              <a:rPr lang="hr-HR" sz="165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Nikoja dva brida jedinične ćelije nisu okomita te su su svi bridovi različite duljine. Vrijedi:</a:t>
            </a:r>
          </a:p>
          <a:p>
            <a:r>
              <a:rPr lang="hr-HR" sz="165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̸= b ̸= c</a:t>
            </a:r>
          </a:p>
          <a:p>
            <a:r>
              <a:rPr lang="el-GR" sz="165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α ̸= β ̸= γ ̸= 90◦</a:t>
            </a:r>
          </a:p>
          <a:p>
            <a:r>
              <a:rPr lang="el-GR" sz="165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13</a:t>
            </a:r>
          </a:p>
          <a:p>
            <a:endParaRPr lang="hr-HR" sz="1650" u="sng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hr-HR" sz="1650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HEKSAGONSKI KRISTALNI SUSTAV</a:t>
            </a:r>
          </a:p>
          <a:p>
            <a:r>
              <a:rPr lang="hr-HR" sz="165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Dva brida jedinične ćelije su jednake duljine te zatvaraju kut od 120◦, a treći brid je okomit na njih.</a:t>
            </a:r>
          </a:p>
          <a:p>
            <a:r>
              <a:rPr lang="hr-HR" sz="165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Vrijedi:</a:t>
            </a:r>
          </a:p>
          <a:p>
            <a:r>
              <a:rPr lang="hr-HR" sz="165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= b ̸= c</a:t>
            </a:r>
          </a:p>
          <a:p>
            <a:r>
              <a:rPr lang="el-GR" sz="165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α = β = 90◦ γ = 120◦</a:t>
            </a:r>
          </a:p>
          <a:p>
            <a:endParaRPr lang="hr-HR" sz="165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hr-HR" sz="1650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TRIGONSKI KRISTALNI SUSTAV</a:t>
            </a:r>
          </a:p>
          <a:p>
            <a:r>
              <a:rPr lang="hr-HR" sz="165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Nikoja dva brida jedinične ćelije nisu okomita, no svi bridovi su jednake duljine. Vrijedi:</a:t>
            </a:r>
          </a:p>
          <a:p>
            <a:r>
              <a:rPr lang="hr-HR" sz="165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a=b=c</a:t>
            </a:r>
          </a:p>
          <a:p>
            <a:r>
              <a:rPr lang="el-GR" sz="165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α = β = γ ̸= 90◦</a:t>
            </a:r>
          </a:p>
          <a:p>
            <a:br>
              <a:rPr lang="hr-HR" sz="1650" dirty="0">
                <a:solidFill>
                  <a:schemeClr val="bg1"/>
                </a:solidFill>
              </a:rPr>
            </a:br>
            <a:endParaRPr lang="hr-HR" sz="1650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67035" y="849093"/>
            <a:ext cx="691992" cy="4832092"/>
          </a:xfrm>
          <a:prstGeom prst="rect">
            <a:avLst/>
          </a:prstGeom>
          <a:solidFill>
            <a:schemeClr val="bg1"/>
          </a:solidFill>
          <a:effectLst>
            <a:reflection blurRad="6350" stA="50000" endA="300" endPos="90000" dir="5400000" sy="-100000" algn="bl" rotWithShape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hr-HR" sz="4400" b="1" dirty="0">
                <a:ln w="22225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</a:t>
            </a:r>
          </a:p>
          <a:p>
            <a:pPr algn="ctr"/>
            <a:r>
              <a:rPr lang="hr-HR" sz="4400" b="1" dirty="0">
                <a:ln w="22225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</a:t>
            </a:r>
          </a:p>
          <a:p>
            <a:pPr algn="ctr"/>
            <a:r>
              <a:rPr lang="hr-HR" sz="4400" b="1" dirty="0">
                <a:ln w="22225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</a:t>
            </a:r>
          </a:p>
          <a:p>
            <a:pPr algn="ctr"/>
            <a:r>
              <a:rPr lang="hr-HR" sz="4400" b="1" dirty="0">
                <a:ln w="22225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</a:t>
            </a:r>
          </a:p>
          <a:p>
            <a:pPr algn="ctr"/>
            <a:r>
              <a:rPr lang="hr-HR" sz="4400" b="1" dirty="0">
                <a:ln w="22225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</a:t>
            </a:r>
          </a:p>
          <a:p>
            <a:pPr algn="ctr"/>
            <a:r>
              <a:rPr lang="hr-HR" sz="4400" b="1" dirty="0">
                <a:ln w="22225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</a:t>
            </a:r>
          </a:p>
          <a:p>
            <a:pPr algn="ctr"/>
            <a:r>
              <a:rPr lang="hr-HR" sz="4400" b="1" dirty="0">
                <a:ln w="22225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</a:t>
            </a:r>
            <a:endParaRPr lang="hr-HR" sz="4400" dirty="0">
              <a:solidFill>
                <a:srgbClr val="C00000"/>
              </a:solidFill>
              <a:effectLst>
                <a:glow rad="228600">
                  <a:schemeClr val="bg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269536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308543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68" r="-194" b="45802"/>
          <a:stretch/>
        </p:blipFill>
        <p:spPr>
          <a:xfrm>
            <a:off x="0" y="0"/>
            <a:ext cx="12192000" cy="3512127"/>
          </a:xfrm>
          <a:prstGeom prst="rect">
            <a:avLst/>
          </a:prstGeom>
          <a:effectLst>
            <a:glow>
              <a:schemeClr val="bg1"/>
            </a:glow>
          </a:effectLst>
        </p:spPr>
      </p:pic>
      <p:sp>
        <p:nvSpPr>
          <p:cNvPr id="12" name="Rectangle 11"/>
          <p:cNvSpPr/>
          <p:nvPr/>
        </p:nvSpPr>
        <p:spPr>
          <a:xfrm>
            <a:off x="5922818" y="0"/>
            <a:ext cx="305361" cy="543444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58" t="2168" r="55652" b="45802"/>
          <a:stretch/>
        </p:blipFill>
        <p:spPr>
          <a:xfrm>
            <a:off x="5218247" y="0"/>
            <a:ext cx="1714501" cy="3512127"/>
          </a:xfrm>
          <a:prstGeom prst="rect">
            <a:avLst/>
          </a:prstGeom>
          <a:effectLst>
            <a:glow>
              <a:schemeClr val="bg1"/>
            </a:glow>
          </a:effectLst>
        </p:spPr>
      </p:pic>
      <p:sp>
        <p:nvSpPr>
          <p:cNvPr id="5" name="Rectangle 4"/>
          <p:cNvSpPr/>
          <p:nvPr/>
        </p:nvSpPr>
        <p:spPr>
          <a:xfrm>
            <a:off x="4518429" y="968725"/>
            <a:ext cx="280878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hr-HR" sz="3600" b="1" dirty="0">
                <a:ln w="22225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ZAKLJUČAK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46566" y="2029068"/>
            <a:ext cx="987773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Grupa simetrije ima ključnu ulogu u opisivanju raznih geometrijskih i drugih pojava. Grupa simetrije opisuje sve simetrije koje se mogu primijeniti na objekt, a da se ne promijene njegova svojstva. Neki primjeri odnosa grupe simetrije na razne geometrijske i ine pojave su:</a:t>
            </a:r>
          </a:p>
          <a:p>
            <a:endParaRPr lang="hr-H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hr-HR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Geometrijska tijela </a:t>
            </a:r>
            <a:r>
              <a:rPr lang="hr-H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Grupa simetrije je posebno važna u opisivanju simetrija geometrijskih tijela kao što su kocke, kugle, piramide, itd. Grupa simetrije geometrijskog tijela opisuje sve simetrije koje tijelo može imati, kao što su rotacije, refleksije i translacije.</a:t>
            </a:r>
          </a:p>
          <a:p>
            <a:r>
              <a:rPr lang="hr-HR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Fraktali </a:t>
            </a:r>
            <a:r>
              <a:rPr lang="hr-H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Fraktali su geometrijski objekti koji se ponavljaju na različitim mjerilima. Grupa simetrije može se koristiti za opisivanje simetrija fraktala.</a:t>
            </a:r>
          </a:p>
          <a:p>
            <a:r>
              <a:rPr lang="hr-HR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Kristalografija</a:t>
            </a:r>
            <a:r>
              <a:rPr lang="hr-H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 U kristalografiji, grupa simetrije opisuje sve simetrije koje se mogu primijeniti na kristalnu strukturu, a da se ne promijene njena svojstva. Grupa simetrije kristalne strukture koristi se kako bi se opisale simetrije kristala.</a:t>
            </a:r>
          </a:p>
          <a:p>
            <a:r>
              <a:rPr lang="hr-HR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Kemijski spojevi </a:t>
            </a:r>
            <a:r>
              <a:rPr lang="hr-H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Grupa simetrije se također koristi u kemiji kako bi se opisale simetrije molekula i kristalnih struktura kemijskih spojeva.</a:t>
            </a:r>
          </a:p>
          <a:p>
            <a:r>
              <a:rPr lang="hr-HR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Teorija skupova </a:t>
            </a:r>
            <a:r>
              <a:rPr lang="hr-H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Grupa simetrije može se koristiti u teoriji skupova kako bi se opisale simetrije skupova i funkcija.</a:t>
            </a:r>
          </a:p>
          <a:p>
            <a:endParaRPr lang="hr-HR" dirty="0">
              <a:solidFill>
                <a:schemeClr val="bg1"/>
              </a:solidFill>
            </a:endParaRPr>
          </a:p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39979349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-2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4011" y="-103412"/>
            <a:ext cx="6929140" cy="431222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-665017" y="-103412"/>
            <a:ext cx="6816680" cy="4312227"/>
          </a:xfrm>
          <a:prstGeom prst="rect">
            <a:avLst/>
          </a:prstGeom>
        </p:spPr>
      </p:pic>
      <p:pic>
        <p:nvPicPr>
          <p:cNvPr id="4" name="Slika 3">
            <a:extLst>
              <a:ext uri="{FF2B5EF4-FFF2-40B4-BE49-F238E27FC236}">
                <a16:creationId xmlns:a16="http://schemas.microsoft.com/office/drawing/2014/main" id="{822EE39C-72CD-4AF0-9051-EFB72920E5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7669" y="0"/>
            <a:ext cx="5416657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2943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271664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>
              <a:solidFill>
                <a:schemeClr val="tx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0909" r="688" b="62957"/>
          <a:stretch/>
        </p:blipFill>
        <p:spPr>
          <a:xfrm>
            <a:off x="70111" y="60968"/>
            <a:ext cx="12201553" cy="679703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1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TextBox 4"/>
          <p:cNvSpPr txBox="1"/>
          <p:nvPr/>
        </p:nvSpPr>
        <p:spPr>
          <a:xfrm>
            <a:off x="5321041" y="2078182"/>
            <a:ext cx="616417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r-HR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Ovaj rad ćemo započeti uvođenjem osnovnih pojmova iz grupe simetrija,kao definicija grupe, teorije grupa,kada je to grupa simetrije,što su oblici simetrija i objasniti i dati pimjere potrebni za shvaćanje glavnog pojma ovog rada, grupa simetrije, i kako bi ujedno razumijeli koncept grupe simetrija određenog skupa te ga na kraju mogli primijeniti u  grani matematike.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hr-HR" sz="2000" b="1" dirty="0">
              <a:solidFill>
                <a:schemeClr val="bg1">
                  <a:lumMod val="65000"/>
                </a:schemeClr>
              </a:solidFill>
              <a:latin typeface="Goudy Old Style" panose="02020502050305020303" pitchFamily="18" charset="0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5164626" y="1724890"/>
            <a:ext cx="6477000" cy="29483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228600">
              <a:schemeClr val="bg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5164626" y="4674290"/>
            <a:ext cx="6477000" cy="29483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228600">
              <a:schemeClr val="bg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70282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-2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4011" y="-103412"/>
            <a:ext cx="6929140" cy="431222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-665017" y="-103412"/>
            <a:ext cx="6816680" cy="431222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0981" y="804421"/>
            <a:ext cx="352251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4400" u="sng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</a:rPr>
              <a:t>LITERATURA</a:t>
            </a:r>
          </a:p>
        </p:txBody>
      </p:sp>
      <p:sp>
        <p:nvSpPr>
          <p:cNvPr id="2" name="TekstniOkvir 1">
            <a:extLst>
              <a:ext uri="{FF2B5EF4-FFF2-40B4-BE49-F238E27FC236}">
                <a16:creationId xmlns:a16="http://schemas.microsoft.com/office/drawing/2014/main" id="{F01F3D59-55FB-4EDB-846C-7995207F3A30}"/>
              </a:ext>
            </a:extLst>
          </p:cNvPr>
          <p:cNvSpPr txBox="1"/>
          <p:nvPr/>
        </p:nvSpPr>
        <p:spPr>
          <a:xfrm>
            <a:off x="2237173" y="2565647"/>
            <a:ext cx="8575829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dirty="0">
                <a:hlinkClick r:id="rId4"/>
              </a:rPr>
              <a:t>http://www.mathos.unios.hr/~mdjumic/uploads/diplomski/ANT17.pdf</a:t>
            </a:r>
            <a:br>
              <a:rPr lang="hr-HR" dirty="0"/>
            </a:br>
            <a:br>
              <a:rPr lang="hr-HR" dirty="0"/>
            </a:br>
            <a:r>
              <a:rPr lang="hr-HR" dirty="0">
                <a:hlinkClick r:id="rId5"/>
              </a:rPr>
              <a:t>https://zir.nsk.hr/islandora/object/mathri:247/datastream/PDF/view</a:t>
            </a:r>
            <a:br>
              <a:rPr lang="hr-HR" dirty="0"/>
            </a:br>
            <a:br>
              <a:rPr lang="hr-HR" dirty="0"/>
            </a:br>
            <a:r>
              <a:rPr lang="hr-HR" dirty="0">
                <a:hlinkClick r:id="rId6"/>
              </a:rPr>
              <a:t>https://www.socratica.com/lesson/dihedral-groups</a:t>
            </a:r>
            <a:br>
              <a:rPr lang="hr-HR" dirty="0"/>
            </a:br>
            <a:br>
              <a:rPr lang="hr-HR" dirty="0"/>
            </a:br>
            <a:r>
              <a:rPr lang="hr-HR" dirty="0">
                <a:hlinkClick r:id="rId7"/>
              </a:rPr>
              <a:t>https://www.maa.org/sites/default/files/images/upload_library/4/vol1/architecture/Math/dihedral.html</a:t>
            </a:r>
            <a:br>
              <a:rPr lang="hr-HR" dirty="0"/>
            </a:br>
            <a:br>
              <a:rPr lang="hr-HR" dirty="0"/>
            </a:br>
            <a:r>
              <a:rPr lang="hr-HR" dirty="0">
                <a:hlinkClick r:id="rId8"/>
              </a:rPr>
              <a:t>https://www.youtube.com/watch?v=3aNeCWRjh8I</a:t>
            </a:r>
            <a:br>
              <a:rPr lang="hr-HR" dirty="0"/>
            </a:br>
            <a:br>
              <a:rPr lang="hr-HR" dirty="0"/>
            </a:br>
            <a:r>
              <a:rPr lang="hr-HR" dirty="0">
                <a:hlinkClick r:id="rId9"/>
              </a:rPr>
              <a:t>https://www.mathsisfun.com/sets/groups-introduction.html</a:t>
            </a:r>
            <a:br>
              <a:rPr lang="hr-HR" dirty="0"/>
            </a:br>
            <a:br>
              <a:rPr lang="hr-HR" dirty="0"/>
            </a:br>
            <a:br>
              <a:rPr lang="hr-HR" dirty="0"/>
            </a:br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36834751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666999" y="-2667003"/>
            <a:ext cx="6858000" cy="1219200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66532" y="1182257"/>
            <a:ext cx="10858935" cy="501675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66531" y="1182257"/>
            <a:ext cx="10858935" cy="5016758"/>
          </a:xfrm>
          <a:prstGeom prst="rect">
            <a:avLst/>
          </a:prstGeom>
          <a:noFill/>
          <a:ln>
            <a:solidFill>
              <a:schemeClr val="bg1"/>
            </a:solidFill>
          </a:ln>
          <a:effectLst>
            <a:glow rad="101600">
              <a:schemeClr val="bg1">
                <a:lumMod val="65000"/>
                <a:alpha val="6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hr-HR" sz="3200" b="1" dirty="0">
                <a:ln w="22225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GRUPA</a:t>
            </a:r>
          </a:p>
          <a:p>
            <a:pPr algn="ctr"/>
            <a:endParaRPr lang="hr-H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hr-H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Grupa je skup koji je kombiniran sa operacijom.</a:t>
            </a:r>
          </a:p>
          <a:p>
            <a:endParaRPr lang="hr-H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hr-H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Primjerice, skup brojeva s operacijom zbrajanja.</a:t>
            </a:r>
          </a:p>
          <a:p>
            <a:endParaRPr lang="hr-H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hr-H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Grupa je skup G, kombiniran s operacijom *, tako da</a:t>
            </a:r>
          </a:p>
          <a:p>
            <a:r>
              <a:rPr lang="hr-H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Grupa  ima više svojstava:</a:t>
            </a:r>
          </a:p>
          <a:p>
            <a:endParaRPr lang="hr-H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hr-H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Grupa sadrži identitet</a:t>
            </a:r>
          </a:p>
          <a:p>
            <a:r>
              <a:rPr lang="hr-H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Grupa sadrži inverze</a:t>
            </a:r>
          </a:p>
          <a:p>
            <a:r>
              <a:rPr lang="hr-H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Operacija je asocijativna</a:t>
            </a:r>
          </a:p>
          <a:p>
            <a:r>
              <a:rPr lang="hr-H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Grupa je zatvorena u odnosu na operaciju.</a:t>
            </a:r>
          </a:p>
          <a:p>
            <a:endParaRPr lang="hr-HR" u="sng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hr-HR" u="sng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hr-HR" u="sng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hr-HR" u="sng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35593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663802" y="-2663806"/>
            <a:ext cx="6864395" cy="12192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028342"/>
            <a:ext cx="8944837" cy="4496157"/>
          </a:xfrm>
          <a:prstGeom prst="rect">
            <a:avLst/>
          </a:prstGeom>
          <a:ln>
            <a:solidFill>
              <a:schemeClr val="bg1"/>
            </a:solidFill>
          </a:ln>
          <a:effectLst>
            <a:glow rad="101600">
              <a:schemeClr val="bg1">
                <a:lumMod val="65000"/>
                <a:alpha val="60000"/>
              </a:schemeClr>
            </a:glow>
          </a:effectLst>
        </p:spPr>
      </p:pic>
      <p:sp>
        <p:nvSpPr>
          <p:cNvPr id="6" name="TextBox 5"/>
          <p:cNvSpPr txBox="1"/>
          <p:nvPr/>
        </p:nvSpPr>
        <p:spPr>
          <a:xfrm>
            <a:off x="1623578" y="1028343"/>
            <a:ext cx="8944837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hr-HR" sz="1600" b="1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GRUPA SADRŽI IDENTITET</a:t>
            </a:r>
          </a:p>
          <a:p>
            <a:pPr marL="342900" indent="-342900">
              <a:buAutoNum type="arabicPeriod"/>
            </a:pPr>
            <a:endParaRPr lang="hr-HR" sz="1600" b="1" u="sng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hr-HR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Ako koristimo operaciju na bilo kojem elementu i identitetu, dobit ćemo taj element natrag.</a:t>
            </a:r>
          </a:p>
          <a:p>
            <a:r>
              <a:rPr lang="hr-HR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Za brojeve i zbrajanje, identitet je "0". Jer 5+0 = 5 i 0+5 = 5.</a:t>
            </a:r>
          </a:p>
          <a:p>
            <a:endParaRPr lang="hr-HR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hr-HR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Postoji e u skupu G, tako da a * e = a i e * a = a, za sve elemente a u G.</a:t>
            </a:r>
          </a:p>
          <a:p>
            <a:endParaRPr lang="hr-HR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hr-HR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hr-HR" sz="1600" b="1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GRUPA SADRŽI INVERZE</a:t>
            </a:r>
          </a:p>
          <a:p>
            <a:endParaRPr lang="hr-HR" sz="1600" b="1" u="sng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hr-HR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Ako imamo element grupe, postoji drugi element grupe takav da kada koristimo operator na oba elementa, dobijemo e, identitet.</a:t>
            </a:r>
          </a:p>
          <a:p>
            <a:r>
              <a:rPr lang="hr-HR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Za brojeve i zbrajanje, inverz od 5 je -5. (jer 5 +(-5) = 0)</a:t>
            </a:r>
          </a:p>
          <a:p>
            <a:r>
              <a:rPr lang="hr-HR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 isti način, za negativne brojeve, inverzi su pozitivni. -5 + 5 = 0, pa je inverz od -5 5. Zapravo, ako je a inverz od b, tada mora biti da je i b inverz od a.</a:t>
            </a:r>
          </a:p>
          <a:p>
            <a:endParaRPr lang="hr-HR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hr-HR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r>
              <a:rPr lang="hr-HR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Za sve a u G postoji b u G takav da a * b = e i b * a = e.</a:t>
            </a:r>
          </a:p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33091068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594264" y="-2594264"/>
            <a:ext cx="7003472" cy="12192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302322" y="1248389"/>
            <a:ext cx="9544051" cy="427809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13" name="TextBox 12"/>
          <p:cNvSpPr txBox="1"/>
          <p:nvPr/>
        </p:nvSpPr>
        <p:spPr>
          <a:xfrm>
            <a:off x="1345627" y="1248388"/>
            <a:ext cx="9544051" cy="4278094"/>
          </a:xfrm>
          <a:prstGeom prst="rect">
            <a:avLst/>
          </a:prstGeom>
          <a:noFill/>
          <a:ln>
            <a:solidFill>
              <a:schemeClr val="bg1"/>
            </a:solidFill>
          </a:ln>
          <a:effectLst>
            <a:glow rad="101600">
              <a:schemeClr val="bg1">
                <a:lumMod val="50000"/>
                <a:alpha val="6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hr-HR" sz="1600" b="1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ASOCIJATIVNOST </a:t>
            </a:r>
          </a:p>
          <a:p>
            <a:endParaRPr lang="hr-HR" sz="1600" b="1" u="sng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hr-HR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Trebali biste se već susresti s asocijativnošću u osnovnoj algebri. Sve što znači je da redoslijed operacija nije bitan. a * (b * c) = (a * b) * c</a:t>
            </a:r>
          </a:p>
          <a:p>
            <a:r>
              <a:rPr lang="hr-HR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r>
              <a:rPr lang="hr-HR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Za sve a, b i c u G, a * (b * c) = (a * b) * c.</a:t>
            </a:r>
          </a:p>
          <a:p>
            <a:r>
              <a:rPr lang="hr-HR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endParaRPr lang="hr-HR" sz="1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hr-HR" sz="1600" b="1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 ZATVORENOST U ODNOSU NA OPERACIJU</a:t>
            </a:r>
          </a:p>
          <a:p>
            <a:endParaRPr lang="hr-HR" sz="1600" b="1" u="sng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hr-HR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Ako imamo dva elementa u grupi, a i b, tada mora biti da je a*b također u grupi. To je ono što znači zatvorenost. Zove se zatvorenost jer iznutra grupe ne možemo izaći van.</a:t>
            </a:r>
          </a:p>
          <a:p>
            <a:r>
              <a:rPr lang="hr-HR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 kao i sa ranijim svojstvima, istina je i kod brojeva i zbrajanja. Ako su x i y brojevi, x + y = z, mora biti da je i z broj.</a:t>
            </a:r>
          </a:p>
          <a:p>
            <a:r>
              <a:rPr lang="hr-HR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r>
              <a:rPr lang="hr-HR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Za sve elemente a i b u G, a*b je u G.</a:t>
            </a:r>
          </a:p>
          <a:p>
            <a:endParaRPr lang="hr-HR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12457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594264" y="-2635829"/>
            <a:ext cx="7003472" cy="12192001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 rot="5400000">
            <a:off x="8469686" y="2254135"/>
            <a:ext cx="3139319" cy="3851565"/>
          </a:xfrm>
          <a:prstGeom prst="rect">
            <a:avLst/>
          </a:prstGeom>
          <a:ln w="38100"/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93095" y="2603552"/>
            <a:ext cx="7523019" cy="3139321"/>
          </a:xfrm>
          <a:prstGeom prst="rect">
            <a:avLst/>
          </a:prstGeom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79314" y="957828"/>
            <a:ext cx="6057905" cy="646331"/>
          </a:xfrm>
          <a:prstGeom prst="rect">
            <a:avLst/>
          </a:prstGeom>
          <a:noFill/>
          <a:effectLst>
            <a:reflection blurRad="6350" stA="50000" endA="300" endPos="90000" dir="5400000" sy="-100000" algn="bl" rotWithShape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hr-HR" sz="3600" b="1" dirty="0">
                <a:ln w="22225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TEORIJA  GRUPA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93095" y="2603552"/>
            <a:ext cx="7523019" cy="3139321"/>
          </a:xfrm>
          <a:prstGeom prst="rect">
            <a:avLst/>
          </a:prstGeom>
          <a:noFill/>
          <a:ln>
            <a:solidFill>
              <a:schemeClr val="bg1"/>
            </a:solidFill>
          </a:ln>
          <a:effectLst>
            <a:glow rad="101600">
              <a:schemeClr val="bg1">
                <a:lumMod val="50000"/>
                <a:alpha val="6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hr-H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Teorija grupa u matematici odnosi se na proučavanje skupa različitih elemenata koji su prisutni u grupi. </a:t>
            </a:r>
          </a:p>
          <a:p>
            <a:r>
              <a:rPr lang="hr-H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Ako se bilo koja dva elementa skupa kombiniraju operacijom za stvaranje trećeg elementa koji pripada istom skupu i koji zadovoljava četiri hipoteze - zatvorenost, asocijativnost, inverzibilnost i identitet, tada se nazivaju aksiomi grupe.</a:t>
            </a:r>
          </a:p>
          <a:p>
            <a:r>
              <a:rPr lang="hr-H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Geometrijska teorija grupa prema grani matematike odnosi se na proučavanje grupa koje su konačno proizvedene korištenjem istraživanja odnosa između različitih algebraičkih svojstava tih grupa i topoloških i geometrijskih svojstava prostora.</a:t>
            </a:r>
          </a:p>
          <a:p>
            <a:r>
              <a:rPr lang="hr-H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113562" y="2610258"/>
            <a:ext cx="3851565" cy="3139321"/>
          </a:xfrm>
          <a:prstGeom prst="rect">
            <a:avLst/>
          </a:prstGeom>
          <a:noFill/>
          <a:ln>
            <a:solidFill>
              <a:schemeClr val="bg1"/>
            </a:solidFill>
          </a:ln>
          <a:effectLst>
            <a:glow rad="101600">
              <a:schemeClr val="bg1">
                <a:lumMod val="50000"/>
                <a:alpha val="6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hr-HR" dirty="0">
                <a:solidFill>
                  <a:schemeClr val="bg1"/>
                </a:solidFill>
              </a:rPr>
              <a:t>Neka je "." operacija, a G grupa. Aksiomi teorije grupa definiraju se na sljedeći način:</a:t>
            </a:r>
          </a:p>
          <a:p>
            <a:r>
              <a:rPr lang="hr-HR" dirty="0">
                <a:solidFill>
                  <a:schemeClr val="bg1"/>
                </a:solidFill>
              </a:rPr>
              <a:t> </a:t>
            </a:r>
          </a:p>
          <a:p>
            <a:r>
              <a:rPr lang="hr-HR" dirty="0">
                <a:solidFill>
                  <a:schemeClr val="bg1"/>
                </a:solidFill>
              </a:rPr>
              <a:t>Zatvorenost</a:t>
            </a:r>
          </a:p>
          <a:p>
            <a:endParaRPr lang="hr-HR" dirty="0">
              <a:solidFill>
                <a:schemeClr val="bg1"/>
              </a:solidFill>
            </a:endParaRPr>
          </a:p>
          <a:p>
            <a:r>
              <a:rPr lang="hr-HR" dirty="0">
                <a:solidFill>
                  <a:schemeClr val="bg1"/>
                </a:solidFill>
              </a:rPr>
              <a:t>Asocijativnost</a:t>
            </a:r>
          </a:p>
          <a:p>
            <a:endParaRPr lang="hr-HR" dirty="0">
              <a:solidFill>
                <a:schemeClr val="bg1"/>
              </a:solidFill>
            </a:endParaRPr>
          </a:p>
          <a:p>
            <a:r>
              <a:rPr lang="hr-HR" dirty="0" err="1">
                <a:solidFill>
                  <a:schemeClr val="bg1"/>
                </a:solidFill>
              </a:rPr>
              <a:t>Inverzibilnost</a:t>
            </a:r>
            <a:endParaRPr lang="hr-HR" dirty="0">
              <a:solidFill>
                <a:schemeClr val="bg1"/>
              </a:solidFill>
            </a:endParaRPr>
          </a:p>
          <a:p>
            <a:endParaRPr lang="hr-HR" dirty="0">
              <a:solidFill>
                <a:schemeClr val="bg1"/>
              </a:solidFill>
            </a:endParaRPr>
          </a:p>
          <a:p>
            <a:r>
              <a:rPr lang="hr-HR" dirty="0">
                <a:solidFill>
                  <a:schemeClr val="bg1"/>
                </a:solidFill>
              </a:rPr>
              <a:t>Identitet</a:t>
            </a:r>
          </a:p>
        </p:txBody>
      </p:sp>
    </p:spTree>
    <p:extLst>
      <p:ext uri="{BB962C8B-B14F-4D97-AF65-F5344CB8AC3E}">
        <p14:creationId xmlns:p14="http://schemas.microsoft.com/office/powerpoint/2010/main" val="36514702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594264" y="-2635829"/>
            <a:ext cx="7003472" cy="1219200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16906" y="403976"/>
            <a:ext cx="9311558" cy="624786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5" name="TextBox 4"/>
          <p:cNvSpPr txBox="1"/>
          <p:nvPr/>
        </p:nvSpPr>
        <p:spPr>
          <a:xfrm>
            <a:off x="10016615" y="155863"/>
            <a:ext cx="562411" cy="483209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hr-HR" sz="4400" b="1" dirty="0">
                <a:ln w="22225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</a:t>
            </a:r>
          </a:p>
          <a:p>
            <a:r>
              <a:rPr lang="hr-HR" sz="4400" b="1" dirty="0">
                <a:ln w="22225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</a:t>
            </a:r>
          </a:p>
          <a:p>
            <a:r>
              <a:rPr lang="hr-HR" sz="4400" b="1" dirty="0">
                <a:ln w="22225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</a:t>
            </a:r>
          </a:p>
          <a:p>
            <a:r>
              <a:rPr lang="hr-HR" sz="4400" b="1" dirty="0">
                <a:ln w="22225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</a:t>
            </a:r>
          </a:p>
          <a:p>
            <a:r>
              <a:rPr lang="hr-HR" sz="4400" b="1" dirty="0">
                <a:ln w="22225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</a:t>
            </a:r>
          </a:p>
          <a:p>
            <a:r>
              <a:rPr lang="hr-HR" sz="4400" b="1" dirty="0">
                <a:ln w="22225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</a:t>
            </a:r>
          </a:p>
          <a:p>
            <a:endParaRPr lang="hr-HR" sz="4400" b="1" dirty="0">
              <a:ln w="22225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16905" y="403977"/>
            <a:ext cx="9311558" cy="6247864"/>
          </a:xfrm>
          <a:prstGeom prst="rect">
            <a:avLst/>
          </a:prstGeom>
          <a:noFill/>
          <a:ln>
            <a:solidFill>
              <a:schemeClr val="bg1"/>
            </a:solidFill>
          </a:ln>
          <a:effectLst>
            <a:glow rad="101600">
              <a:schemeClr val="bg1">
                <a:lumMod val="50000"/>
                <a:alpha val="6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hr-HR" sz="1600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TRASLACIJSKA SIMETRIJA</a:t>
            </a:r>
          </a:p>
          <a:p>
            <a:endParaRPr lang="hr-HR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hr-HR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Oblik pokazuje translacijsku simetriju kada se pomakne s jednog mjesta na drugo s istom orijentacijom u naprijed i natrag. To je klizanje objekta oko osi.</a:t>
            </a:r>
          </a:p>
          <a:p>
            <a:endParaRPr lang="hr-HR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hr-HR" sz="1600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ROTACIJSKA SIMETRIJA</a:t>
            </a:r>
          </a:p>
          <a:p>
            <a:endParaRPr lang="hr-HR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hr-HR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Oblik pokazuje rotacijsku simetriju kada ga rotiramo oko središnje točke pod određenim kutem koji nije</a:t>
            </a:r>
          </a:p>
          <a:p>
            <a:endParaRPr lang="hr-HR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hr-HR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jednak 360°, a rezultat je isti kao i početni izgled oblika.</a:t>
            </a:r>
          </a:p>
          <a:p>
            <a:endParaRPr lang="hr-HR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hr-HR" sz="1600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REFLEKSIVNA SIMETRIJA</a:t>
            </a:r>
          </a:p>
          <a:p>
            <a:endParaRPr lang="hr-HR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hr-HR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Oblik ima refleksivnu (zrcalnu) simetriju ako linija simetrije dijeli objekt na dva jednaka dijela tako da je</a:t>
            </a:r>
          </a:p>
          <a:p>
            <a:r>
              <a:rPr lang="hr-HR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svaki dio zrcalna slika drugog dijela. To je zapravo samo linijarna simetrija koju smo ranije proučavali.</a:t>
            </a:r>
          </a:p>
          <a:p>
            <a:endParaRPr lang="hr-HR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hr-HR" sz="1600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SIMETRIJA KLIZANJA</a:t>
            </a:r>
          </a:p>
          <a:p>
            <a:endParaRPr lang="hr-HR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hr-HR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je kombinacija translacijske i refleksivne simetrije. Možemo mijenjati kombinaciju; prvo refleksiju, a zatim translaciju ili obrnuto.</a:t>
            </a:r>
          </a:p>
          <a:p>
            <a:endParaRPr lang="hr-HR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hr-HR" sz="1600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TOČKOVNA SIMETRIJA</a:t>
            </a:r>
          </a:p>
          <a:p>
            <a:endParaRPr lang="hr-HR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hr-HR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Oblik ima točkovnu simetriju kada svaki dio objekta ima odgovarajući dio u drugom objektu, ali u suprotnom smjeru.</a:t>
            </a:r>
          </a:p>
        </p:txBody>
      </p:sp>
      <p:sp>
        <p:nvSpPr>
          <p:cNvPr id="3" name="Rectangle 2"/>
          <p:cNvSpPr/>
          <p:nvPr/>
        </p:nvSpPr>
        <p:spPr>
          <a:xfrm>
            <a:off x="11027027" y="671691"/>
            <a:ext cx="716973" cy="618630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hr-HR" sz="4400" b="1" dirty="0">
                <a:ln w="22225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</a:t>
            </a:r>
          </a:p>
          <a:p>
            <a:r>
              <a:rPr lang="hr-HR" sz="4400" b="1" dirty="0">
                <a:ln w="22225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</a:t>
            </a:r>
          </a:p>
          <a:p>
            <a:r>
              <a:rPr lang="hr-HR" sz="4400" b="1" dirty="0">
                <a:ln w="22225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</a:t>
            </a:r>
          </a:p>
          <a:p>
            <a:r>
              <a:rPr lang="hr-HR" sz="4400" b="1" dirty="0">
                <a:ln w="22225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</a:t>
            </a:r>
          </a:p>
          <a:p>
            <a:r>
              <a:rPr lang="hr-HR" sz="4400" b="1" dirty="0">
                <a:ln w="22225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</a:t>
            </a:r>
          </a:p>
          <a:p>
            <a:r>
              <a:rPr lang="hr-HR" sz="4400" b="1" dirty="0">
                <a:ln w="22225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</a:t>
            </a:r>
          </a:p>
          <a:p>
            <a:r>
              <a:rPr lang="hr-HR" sz="4400" b="1" dirty="0">
                <a:ln w="22225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</a:t>
            </a:r>
          </a:p>
          <a:p>
            <a:r>
              <a:rPr lang="hr-HR" sz="4400" b="1" dirty="0">
                <a:ln w="22225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J</a:t>
            </a:r>
          </a:p>
          <a:p>
            <a:r>
              <a:rPr lang="hr-HR" sz="4400" b="1" dirty="0">
                <a:ln w="22225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19019312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0909" r="688" b="62957"/>
          <a:stretch/>
        </p:blipFill>
        <p:spPr>
          <a:xfrm>
            <a:off x="1" y="0"/>
            <a:ext cx="12271664" cy="6858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1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87"/>
          <a:stretch/>
        </p:blipFill>
        <p:spPr>
          <a:xfrm>
            <a:off x="5294168" y="599321"/>
            <a:ext cx="6570518" cy="5631873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5294168" y="337516"/>
            <a:ext cx="6570518" cy="4422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228600">
              <a:schemeClr val="bg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5294168" y="6537226"/>
            <a:ext cx="6570518" cy="14742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228600">
              <a:schemeClr val="bg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21747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594265" y="-2594264"/>
            <a:ext cx="7003472" cy="1219200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513859" y="2371145"/>
            <a:ext cx="5164282" cy="313932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/>
          </a:p>
        </p:txBody>
      </p:sp>
      <p:sp>
        <p:nvSpPr>
          <p:cNvPr id="5" name="TextBox 4"/>
          <p:cNvSpPr txBox="1"/>
          <p:nvPr/>
        </p:nvSpPr>
        <p:spPr>
          <a:xfrm>
            <a:off x="2949934" y="862407"/>
            <a:ext cx="5473194" cy="646331"/>
          </a:xfrm>
          <a:prstGeom prst="rect">
            <a:avLst/>
          </a:prstGeom>
          <a:noFill/>
          <a:effectLst>
            <a:reflection blurRad="6350" stA="50000" endA="300" endPos="90000" dir="5400000" sy="-100000" algn="bl" rotWithShape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hr-HR" sz="3600" b="1" dirty="0">
                <a:ln w="22225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GRUPE SIMETRIJA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513859" y="2371145"/>
            <a:ext cx="5164281" cy="3108543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  <a:effectLst>
            <a:glow rad="101600">
              <a:schemeClr val="bg1">
                <a:lumMod val="75000"/>
                <a:alpha val="6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hr-HR" sz="2800" dirty="0">
                <a:solidFill>
                  <a:schemeClr val="bg1"/>
                </a:solidFill>
              </a:rPr>
              <a:t>CIKLIČKA GRUPA</a:t>
            </a:r>
          </a:p>
          <a:p>
            <a:pPr algn="ctr"/>
            <a:endParaRPr lang="hr-HR" sz="2800" dirty="0">
              <a:solidFill>
                <a:schemeClr val="bg1"/>
              </a:solidFill>
            </a:endParaRPr>
          </a:p>
          <a:p>
            <a:pPr algn="ctr"/>
            <a:r>
              <a:rPr lang="hr-HR" sz="2800" dirty="0">
                <a:solidFill>
                  <a:schemeClr val="bg1"/>
                </a:solidFill>
              </a:rPr>
              <a:t>GRUPA PERMUTACIJE</a:t>
            </a:r>
          </a:p>
          <a:p>
            <a:pPr algn="ctr"/>
            <a:endParaRPr lang="hr-HR" sz="2800" dirty="0">
              <a:solidFill>
                <a:schemeClr val="bg1"/>
              </a:solidFill>
            </a:endParaRPr>
          </a:p>
          <a:p>
            <a:pPr algn="ctr"/>
            <a:r>
              <a:rPr lang="hr-HR" sz="2800" dirty="0">
                <a:solidFill>
                  <a:schemeClr val="bg1"/>
                </a:solidFill>
              </a:rPr>
              <a:t>DIEDRALNE GRUPE</a:t>
            </a:r>
          </a:p>
          <a:p>
            <a:pPr algn="ctr"/>
            <a:endParaRPr lang="hr-HR" sz="2800" dirty="0">
              <a:solidFill>
                <a:schemeClr val="bg1"/>
              </a:solidFill>
            </a:endParaRPr>
          </a:p>
          <a:p>
            <a:pPr algn="ctr"/>
            <a:r>
              <a:rPr lang="hr-HR" sz="2800" dirty="0">
                <a:solidFill>
                  <a:schemeClr val="bg1"/>
                </a:solidFill>
              </a:rPr>
              <a:t>KRISTALI</a:t>
            </a:r>
          </a:p>
        </p:txBody>
      </p:sp>
    </p:spTree>
    <p:extLst>
      <p:ext uri="{BB962C8B-B14F-4D97-AF65-F5344CB8AC3E}">
        <p14:creationId xmlns:p14="http://schemas.microsoft.com/office/powerpoint/2010/main" val="5994691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2480</TotalTime>
  <Words>2095</Words>
  <Application>Microsoft Office PowerPoint</Application>
  <PresentationFormat>Široki zaslon</PresentationFormat>
  <Paragraphs>295</Paragraphs>
  <Slides>20</Slides>
  <Notes>1</Notes>
  <HiddenSlides>0</HiddenSlides>
  <MMClips>0</MMClips>
  <ScaleCrop>false</ScaleCrop>
  <HeadingPairs>
    <vt:vector size="6" baseType="variant">
      <vt:variant>
        <vt:lpstr>Korišteni fontovi</vt:lpstr>
      </vt:variant>
      <vt:variant>
        <vt:i4>7</vt:i4>
      </vt:variant>
      <vt:variant>
        <vt:lpstr>Tema</vt:lpstr>
      </vt:variant>
      <vt:variant>
        <vt:i4>1</vt:i4>
      </vt:variant>
      <vt:variant>
        <vt:lpstr>Naslovi slajdova</vt:lpstr>
      </vt:variant>
      <vt:variant>
        <vt:i4>20</vt:i4>
      </vt:variant>
    </vt:vector>
  </HeadingPairs>
  <TitlesOfParts>
    <vt:vector size="28" baseType="lpstr">
      <vt:lpstr>Aharoni</vt:lpstr>
      <vt:lpstr>Arial</vt:lpstr>
      <vt:lpstr>Calibri</vt:lpstr>
      <vt:lpstr>Calibri Light</vt:lpstr>
      <vt:lpstr>Goudy Old Style</vt:lpstr>
      <vt:lpstr>Times New Roman</vt:lpstr>
      <vt:lpstr>Wingdings</vt:lpstr>
      <vt:lpstr>Office Theme</vt:lpstr>
      <vt:lpstr>PowerPoint prezentacija</vt:lpstr>
      <vt:lpstr>PowerPoint prezentacija</vt:lpstr>
      <vt:lpstr>PowerPoint prezentacija</vt:lpstr>
      <vt:lpstr>PowerPoint prezentacija</vt:lpstr>
      <vt:lpstr>PowerPoint prezentacija</vt:lpstr>
      <vt:lpstr>PowerPoint prezentacija</vt:lpstr>
      <vt:lpstr>PowerPoint prezentacija</vt:lpstr>
      <vt:lpstr>PowerPoint prezentacija</vt:lpstr>
      <vt:lpstr>PowerPoint prezentacija</vt:lpstr>
      <vt:lpstr>PowerPoint prezentacija</vt:lpstr>
      <vt:lpstr>PowerPoint prezentacija</vt:lpstr>
      <vt:lpstr>PowerPoint prezentacija</vt:lpstr>
      <vt:lpstr>PowerPoint prezentacija</vt:lpstr>
      <vt:lpstr>PowerPoint prezentacija</vt:lpstr>
      <vt:lpstr>PowerPoint prezentacija</vt:lpstr>
      <vt:lpstr>PowerPoint prezentacija</vt:lpstr>
      <vt:lpstr>PowerPoint prezentacija</vt:lpstr>
      <vt:lpstr>PowerPoint prezentacija</vt:lpstr>
      <vt:lpstr>PowerPoint prezentacija</vt:lpstr>
      <vt:lpstr>PowerPoint prezentacija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moiramonika</dc:creator>
  <cp:lastModifiedBy>dajana</cp:lastModifiedBy>
  <cp:revision>103</cp:revision>
  <dcterms:created xsi:type="dcterms:W3CDTF">2023-02-05T14:02:14Z</dcterms:created>
  <dcterms:modified xsi:type="dcterms:W3CDTF">2023-04-26T12:28:55Z</dcterms:modified>
</cp:coreProperties>
</file>